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52"/>
  </p:notesMasterIdLst>
  <p:sldIdLst>
    <p:sldId id="280" r:id="rId2"/>
    <p:sldId id="257" r:id="rId3"/>
    <p:sldId id="275" r:id="rId4"/>
    <p:sldId id="339" r:id="rId5"/>
    <p:sldId id="269" r:id="rId6"/>
    <p:sldId id="282" r:id="rId7"/>
    <p:sldId id="281" r:id="rId8"/>
    <p:sldId id="283" r:id="rId9"/>
    <p:sldId id="314" r:id="rId10"/>
    <p:sldId id="284" r:id="rId11"/>
    <p:sldId id="289" r:id="rId12"/>
    <p:sldId id="291" r:id="rId13"/>
    <p:sldId id="295" r:id="rId14"/>
    <p:sldId id="340" r:id="rId15"/>
    <p:sldId id="270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271" r:id="rId32"/>
    <p:sldId id="336" r:id="rId33"/>
    <p:sldId id="300" r:id="rId34"/>
    <p:sldId id="301" r:id="rId35"/>
    <p:sldId id="299" r:id="rId36"/>
    <p:sldId id="302" r:id="rId37"/>
    <p:sldId id="341" r:id="rId38"/>
    <p:sldId id="331" r:id="rId39"/>
    <p:sldId id="309" r:id="rId40"/>
    <p:sldId id="311" r:id="rId41"/>
    <p:sldId id="312" r:id="rId42"/>
    <p:sldId id="313" r:id="rId43"/>
    <p:sldId id="332" r:id="rId44"/>
    <p:sldId id="333" r:id="rId45"/>
    <p:sldId id="334" r:id="rId46"/>
    <p:sldId id="335" r:id="rId47"/>
    <p:sldId id="304" r:id="rId48"/>
    <p:sldId id="306" r:id="rId49"/>
    <p:sldId id="307" r:id="rId50"/>
    <p:sldId id="27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92D050"/>
    <a:srgbClr val="2E0C23"/>
    <a:srgbClr val="6699FF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895" autoAdjust="0"/>
  </p:normalViewPr>
  <p:slideViewPr>
    <p:cSldViewPr snapToGrid="0" showGuides="1">
      <p:cViewPr varScale="1">
        <p:scale>
          <a:sx n="100" d="100"/>
          <a:sy n="100" d="100"/>
        </p:scale>
        <p:origin x="852" y="84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AA8A6-4E57-42D6-A539-318501F99DA9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346BD-6680-49E0-B625-7A1368B38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3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51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1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48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8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398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287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16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1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33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346BD-6680-49E0-B625-7A1368B3812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82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 타이틀(서경 한글 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17375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/>
              <a:t>PPT TITLE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93096"/>
            <a:ext cx="8534400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202x</a:t>
            </a:r>
            <a:r>
              <a:rPr lang="en-US" altLang="ko-KR" dirty="0"/>
              <a:t>.xx.xx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4659" y="57871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>
                <a:solidFill>
                  <a:prstClr val="black"/>
                </a:solidFill>
              </a:rPr>
              <a:t>서경대학교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36075" y="5003774"/>
            <a:ext cx="8534400" cy="360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ko-KR" altLang="en-US"/>
              <a:t>작성자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1" y="4679056"/>
            <a:ext cx="8541674" cy="32471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en-US" altLang="ko-KR"/>
              <a:t>Power Information Network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4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(Unused) 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51563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4678224"/>
            <a:ext cx="7862956" cy="945336"/>
          </a:xfrm>
          <a:effectLst>
            <a:outerShdw blurRad="12700" dist="12700" dir="5400000" algn="ctr" rotWithShape="0">
              <a:schemeClr val="tx1">
                <a:alpha val="50000"/>
              </a:schemeClr>
            </a:outerShdw>
          </a:effectLst>
        </p:spPr>
        <p:txBody>
          <a:bodyPr lIns="0" tIns="0" rIns="0" bIns="0" anchor="ctr" anchorCtr="0">
            <a:noAutofit/>
          </a:bodyPr>
          <a:lstStyle>
            <a:lvl1pPr algn="l">
              <a:lnSpc>
                <a:spcPts val="3840"/>
              </a:lnSpc>
              <a:defRPr lang="en-US" sz="4800" dirty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8" y="5715000"/>
            <a:ext cx="11410555" cy="739670"/>
          </a:xfrm>
        </p:spPr>
        <p:txBody>
          <a:bodyPr lIns="0" tIns="0" rIns="0" bIns="0" anchor="b">
            <a:noAutofit/>
          </a:bodyPr>
          <a:lstStyle>
            <a:lvl1pPr marL="411480" marR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11480" marR="0" lvl="0" indent="-411480" algn="l" defTabSz="5486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3360" b="0" i="0" u="none" strike="noStrike" kern="1200" cap="none" spc="0" normalizeH="0" baseline="0" noProof="0" smtClean="0">
                <a:ln>
                  <a:noFill/>
                </a:ln>
                <a:solidFill>
                  <a:srgbClr val="80808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클릭하여 마스터 부제목 스타일 편집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srgbClr val="80808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7" y="2606040"/>
            <a:ext cx="2692400" cy="1783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52" y="2606041"/>
            <a:ext cx="1595120" cy="1764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2606041"/>
            <a:ext cx="1584960" cy="1764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763" y="2613661"/>
            <a:ext cx="165608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 algn="l">
              <a:defRPr sz="432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  <a:noFill/>
        </p:spPr>
        <p:txBody>
          <a:bodyPr>
            <a:normAutofit/>
          </a:bodyPr>
          <a:lstStyle>
            <a:lvl1pPr marL="350520" indent="-350520">
              <a:buFont typeface="Arial" pitchFamily="34" charset="0"/>
              <a:buChar char="•"/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8" y="2012309"/>
            <a:ext cx="12204700" cy="346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830" y="2397035"/>
            <a:ext cx="7242628" cy="1282492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2" y="4174821"/>
            <a:ext cx="10283372" cy="83727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06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  <a:noFill/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noFill/>
        </p:spPr>
        <p:txBody>
          <a:bodyPr>
            <a:normAutofit/>
          </a:bodyPr>
          <a:lstStyle>
            <a:lvl1pPr>
              <a:defRPr sz="432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10972800" cy="49300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3" y="2710661"/>
            <a:ext cx="11101249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indent="0" algn="ctr">
              <a:spcBef>
                <a:spcPct val="20000"/>
              </a:spcBef>
              <a:buSzPct val="100000"/>
              <a:buFontTx/>
              <a:buNone/>
              <a:defRPr sz="3600" b="1" baseline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00" b="1">
                <a:latin typeface="+mn-ea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00" b="1">
                <a:latin typeface="+mn-ea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300" b="1">
                <a:latin typeface="+mn-ea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300" b="1">
                <a:latin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ko-KR" altLang="en-US" sz="4000" noProof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0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 baseline="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6813" y="6550218"/>
            <a:ext cx="41930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©2022 </a:t>
            </a:r>
            <a:r>
              <a:rPr lang="en-US" altLang="ko-KR" sz="1200" dirty="0" err="1">
                <a:solidFill>
                  <a:srgbClr val="FFFFFF">
                    <a:lumMod val="85000"/>
                  </a:srgbClr>
                </a:solidFill>
                <a:latin typeface="+mn-lt"/>
              </a:rPr>
              <a:t>SeoKyeong</a:t>
            </a:r>
            <a:r>
              <a:rPr lang="en-US" altLang="ko-KR" sz="1200" dirty="0">
                <a:solidFill>
                  <a:srgbClr val="FFFFFF">
                    <a:lumMod val="85000"/>
                  </a:srgbClr>
                </a:solidFill>
                <a:latin typeface="+mn-lt"/>
              </a:rPr>
              <a:t> University. PIN Lab. Confidential.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35101"/>
            <a:ext cx="10972800" cy="48895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027479" cy="9445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ko-KR" altLang="en-US" sz="4320" b="0" i="0" u="none" strike="noStrike" kern="1200" cap="none" spc="0" normalizeH="0" baseline="0" noProof="0">
                <a:ln>
                  <a:noFill/>
                </a:ln>
                <a:solidFill>
                  <a:srgbClr val="0069A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마스터 제목 스타일 편집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503652"/>
            <a:ext cx="12204700" cy="36124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01600" y="6454056"/>
            <a:ext cx="4572000" cy="365125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8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5483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77D98-EF84-479F-B0A6-B3152D61A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548640" rtl="0" eaLnBrk="1" latinLnBrk="1" hangingPunct="1">
        <a:lnSpc>
          <a:spcPts val="4320"/>
        </a:lnSpc>
        <a:spcBef>
          <a:spcPct val="0"/>
        </a:spcBef>
        <a:buNone/>
        <a:defRPr sz="3840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0520" indent="-350520" algn="l" defTabSz="54864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1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1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소켓 통신 기반 자동 </a:t>
            </a:r>
            <a:r>
              <a:rPr lang="ko-KR" altLang="en-US" dirty="0" err="1" smtClean="0"/>
              <a:t>블라인더</a:t>
            </a:r>
            <a:r>
              <a:rPr lang="ko-KR" altLang="en-US" dirty="0" smtClean="0"/>
              <a:t> 조절기</a:t>
            </a:r>
            <a:endParaRPr lang="ko-KR" alt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20FAFE72-BDB5-49BA-8B6A-66991A4FF6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6075" y="4732725"/>
            <a:ext cx="8534400" cy="114065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2018304051 </a:t>
            </a:r>
            <a:r>
              <a:rPr lang="ko-KR" altLang="en-US" dirty="0" smtClean="0"/>
              <a:t>이건희</a:t>
            </a:r>
            <a:endParaRPr lang="en-US" altLang="ko-KR" dirty="0" smtClean="0"/>
          </a:p>
          <a:p>
            <a:r>
              <a:rPr lang="en-US" altLang="ko-KR" dirty="0" smtClean="0"/>
              <a:t>2021304058 </a:t>
            </a:r>
            <a:r>
              <a:rPr lang="ko-KR" altLang="en-US" dirty="0" smtClean="0"/>
              <a:t>이윤정</a:t>
            </a:r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8D7AD5A-0C65-4AB6-B995-40BC21C69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455470"/>
            <a:ext cx="8534400" cy="3600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2022.12.16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26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</a:t>
            </a:r>
            <a:r>
              <a:rPr lang="en-US" altLang="ko-KR" dirty="0" smtClean="0"/>
              <a:t>Pi GPIO Library(1/2)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</a:t>
            </a:r>
            <a:r>
              <a:rPr lang="en-US" altLang="ko-KR" dirty="0" err="1" smtClean="0"/>
              <a:t>iringPi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GPIO Interface library for the Raspberry Pi</a:t>
            </a:r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 smtClean="0"/>
              <a:t>언어로 </a:t>
            </a:r>
            <a:r>
              <a:rPr lang="en-US" altLang="ko-KR" dirty="0" smtClean="0"/>
              <a:t>GPIO</a:t>
            </a:r>
            <a:r>
              <a:rPr lang="ko-KR" altLang="en-US" dirty="0" smtClean="0"/>
              <a:t>핀을 제어할 수 있는 기능을 제공하는 라이브러리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</a:t>
            </a:r>
            <a:r>
              <a:rPr lang="en-US" altLang="ko-KR" dirty="0" smtClean="0"/>
              <a:t>Pi GPIO Library(2/2)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Install </a:t>
            </a:r>
            <a:r>
              <a:rPr lang="en-US" altLang="ko-KR" dirty="0" err="1" smtClean="0"/>
              <a:t>WiringPi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7376" y="239572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843087" y="2395728"/>
            <a:ext cx="8505825" cy="1796412"/>
            <a:chOff x="0" y="4218309"/>
            <a:chExt cx="8505825" cy="17964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163" t="48691" r="32604" b="6328"/>
            <a:stretch/>
          </p:blipFill>
          <p:spPr>
            <a:xfrm>
              <a:off x="0" y="4276724"/>
              <a:ext cx="8505825" cy="1737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336925" y="4218309"/>
              <a:ext cx="458850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sudo</a:t>
              </a:r>
              <a:r>
                <a:rPr lang="en-US" altLang="ko-KR" dirty="0"/>
                <a:t> apt-get install </a:t>
              </a:r>
              <a:r>
                <a:rPr lang="en-US" altLang="ko-KR" dirty="0" err="1"/>
                <a:t>wiringpi</a:t>
              </a:r>
              <a:endParaRPr lang="en-US" altLang="ko-KR" dirty="0"/>
            </a:p>
            <a:p>
              <a:r>
                <a:rPr lang="en-US" altLang="ko-KR" dirty="0" err="1"/>
                <a:t>sudo</a:t>
              </a:r>
              <a:r>
                <a:rPr lang="en-US" altLang="ko-KR" dirty="0"/>
                <a:t> apt-get install </a:t>
              </a:r>
              <a:r>
                <a:rPr lang="en-US" altLang="ko-KR" dirty="0" err="1"/>
                <a:t>git</a:t>
              </a:r>
              <a:r>
                <a:rPr lang="en-US" altLang="ko-KR" dirty="0"/>
                <a:t>-core</a:t>
              </a:r>
            </a:p>
            <a:p>
              <a:r>
                <a:rPr lang="en-US" altLang="ko-KR" dirty="0"/>
                <a:t>cd </a:t>
              </a:r>
              <a:r>
                <a:rPr lang="en-US" altLang="ko-KR" dirty="0" err="1"/>
                <a:t>wiringpi</a:t>
              </a:r>
              <a:endParaRPr lang="en-US" altLang="ko-KR" dirty="0"/>
            </a:p>
            <a:p>
              <a:r>
                <a:rPr lang="en-US" altLang="ko-KR" dirty="0" err="1"/>
                <a:t>git</a:t>
              </a:r>
              <a:r>
                <a:rPr lang="en-US" altLang="ko-KR" dirty="0"/>
                <a:t> clone https://github.com/WiringPi/WiringPi</a:t>
              </a:r>
            </a:p>
            <a:p>
              <a:r>
                <a:rPr lang="en-US" altLang="ko-KR" dirty="0"/>
                <a:t>./build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690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조도센서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주변의 밝기를 측정하는 센서</a:t>
            </a:r>
            <a:endParaRPr lang="en-US" altLang="ko-KR" dirty="0" smtClean="0"/>
          </a:p>
          <a:p>
            <a:r>
              <a:rPr lang="ko-KR" altLang="en-US" dirty="0" smtClean="0"/>
              <a:t>빛의 양에 따라 저항 값이 달라짐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837822" y="3216357"/>
            <a:ext cx="3571042" cy="2872640"/>
            <a:chOff x="7479962" y="2555957"/>
            <a:chExt cx="3571042" cy="2872640"/>
          </a:xfrm>
        </p:grpSpPr>
        <p:pic>
          <p:nvPicPr>
            <p:cNvPr id="3074" name="Picture 2" descr="아두이노에서 조도센서 사용하기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962" y="2555957"/>
              <a:ext cx="3571042" cy="2598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613702" y="5090043"/>
              <a:ext cx="1303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&lt; </a:t>
              </a:r>
              <a:r>
                <a:rPr lang="ko-KR" altLang="en-US" sz="1600" dirty="0" err="1" smtClean="0"/>
                <a:t>조도센서</a:t>
              </a:r>
              <a:r>
                <a:rPr lang="en-US" altLang="ko-KR" sz="1600" dirty="0" smtClean="0"/>
                <a:t> 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618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MCP3208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435101"/>
            <a:ext cx="11161853" cy="4965700"/>
          </a:xfrm>
        </p:spPr>
        <p:txBody>
          <a:bodyPr/>
          <a:lstStyle/>
          <a:p>
            <a:r>
              <a:rPr lang="ko-KR" altLang="en-US" dirty="0" smtClean="0"/>
              <a:t>센서의 아날로그 출력 값을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비트의 디지털 값으로 변환하는 </a:t>
            </a:r>
            <a:r>
              <a:rPr lang="ko-KR" altLang="en-US" dirty="0"/>
              <a:t> </a:t>
            </a:r>
            <a:r>
              <a:rPr lang="en-US" altLang="ko-KR" dirty="0" smtClean="0"/>
              <a:t>A/D Converters (</a:t>
            </a:r>
            <a:r>
              <a:rPr lang="en-US" altLang="ko-KR" dirty="0"/>
              <a:t>0v ~ </a:t>
            </a:r>
            <a:r>
              <a:rPr lang="en-US" altLang="ko-KR" dirty="0" smtClean="0"/>
              <a:t>3.3v </a:t>
            </a:r>
            <a:r>
              <a:rPr lang="en-US" altLang="ko-KR" dirty="0">
                <a:sym typeface="Wingdings" panose="05000000000000000000" pitchFamily="2" charset="2"/>
              </a:rPr>
              <a:t>→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/>
              <a:t>0 </a:t>
            </a:r>
            <a:r>
              <a:rPr lang="en-US" altLang="ko-KR" dirty="0"/>
              <a:t>~ </a:t>
            </a:r>
            <a:r>
              <a:rPr lang="en-US" altLang="ko-KR" dirty="0" smtClean="0"/>
              <a:t>4095)</a:t>
            </a:r>
          </a:p>
          <a:p>
            <a:r>
              <a:rPr lang="ko-KR" altLang="en-US" dirty="0" err="1" smtClean="0"/>
              <a:t>라즈베리파이와</a:t>
            </a:r>
            <a:r>
              <a:rPr lang="ko-KR" altLang="en-US" dirty="0" smtClean="0"/>
              <a:t> </a:t>
            </a:r>
            <a:r>
              <a:rPr lang="en-US" altLang="ko-KR" dirty="0"/>
              <a:t>MCP3208</a:t>
            </a:r>
            <a:r>
              <a:rPr lang="ko-KR" altLang="en-US" dirty="0"/>
              <a:t>간에는 </a:t>
            </a:r>
            <a:r>
              <a:rPr lang="en-US" altLang="ko-KR" dirty="0"/>
              <a:t>SPI </a:t>
            </a:r>
            <a:r>
              <a:rPr lang="ko-KR" altLang="en-US" dirty="0"/>
              <a:t>통신으로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데이터를 받음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136900" y="4326381"/>
            <a:ext cx="1905000" cy="1779328"/>
            <a:chOff x="9180703" y="2865881"/>
            <a:chExt cx="1905000" cy="1779328"/>
          </a:xfrm>
        </p:grpSpPr>
        <p:pic>
          <p:nvPicPr>
            <p:cNvPr id="8194" name="Picture 2" descr="MICROCHIP] MCP3208-CI/P 반도체 &gt; 데이터컨버터 &gt; AD컨버터(ADC) (주)엘레파츠 - 엘레파츠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0703" y="2865881"/>
              <a:ext cx="1905000" cy="150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488636" y="4306655"/>
              <a:ext cx="1289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&lt; MCP3208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&gt;</a:t>
              </a:r>
              <a:endParaRPr lang="ko-KR" altLang="en-US" sz="160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500114" y="3477252"/>
            <a:ext cx="3490835" cy="2628457"/>
            <a:chOff x="1949465" y="2870643"/>
            <a:chExt cx="3810000" cy="2868775"/>
          </a:xfrm>
        </p:grpSpPr>
        <p:pic>
          <p:nvPicPr>
            <p:cNvPr id="8196" name="Picture 4" descr="라즈베리 파이(Raspberry Pi) ADC(MCP3208) 온도, 빛센서 실험 : 네이버 블로그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9465" y="2870643"/>
              <a:ext cx="3810000" cy="279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855633" y="5400864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&lt; MCP3208</a:t>
              </a:r>
              <a:r>
                <a:rPr lang="ko-KR" altLang="en-US" sz="1600" dirty="0" smtClean="0"/>
                <a:t> 핀 구조 </a:t>
              </a:r>
              <a:r>
                <a:rPr lang="en-US" altLang="ko-KR" sz="1600" dirty="0" smtClean="0"/>
                <a:t>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27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</a:t>
            </a:r>
            <a:r>
              <a:rPr lang="ko-KR" altLang="en-US" dirty="0"/>
              <a:t>회로도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조도센서로부터 받은 아날로그 값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→ MCP3208 CH0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→ MCP3208</a:t>
            </a:r>
            <a:r>
              <a:rPr lang="ko-KR" altLang="en-US" dirty="0" smtClean="0">
                <a:sym typeface="Wingdings" panose="05000000000000000000" pitchFamily="2" charset="2"/>
              </a:rPr>
              <a:t>을 통해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아날로그 값 </a:t>
            </a:r>
            <a:r>
              <a:rPr lang="en-US" altLang="ko-KR" dirty="0">
                <a:sym typeface="Wingdings" panose="05000000000000000000" pitchFamily="2" charset="2"/>
              </a:rPr>
              <a:t>→</a:t>
            </a:r>
            <a:r>
              <a:rPr lang="ko-KR" altLang="en-US" dirty="0" smtClean="0">
                <a:sym typeface="Wingdings" panose="05000000000000000000" pitchFamily="2" charset="2"/>
              </a:rPr>
              <a:t> 디지털 값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→ </a:t>
            </a:r>
            <a:r>
              <a:rPr lang="ko-KR" altLang="en-US" dirty="0" err="1" smtClean="0">
                <a:sym typeface="Wingdings" panose="05000000000000000000" pitchFamily="2" charset="2"/>
              </a:rPr>
              <a:t>라즈베리파이에</a:t>
            </a:r>
            <a:r>
              <a:rPr lang="ko-KR" altLang="en-US" dirty="0" smtClean="0">
                <a:sym typeface="Wingdings" panose="05000000000000000000" pitchFamily="2" charset="2"/>
              </a:rPr>
              <a:t> 값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1406167"/>
              </p:ext>
            </p:extLst>
          </p:nvPr>
        </p:nvGraphicFramePr>
        <p:xfrm>
          <a:off x="8443158" y="4038937"/>
          <a:ext cx="2689226" cy="1844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613">
                  <a:extLst>
                    <a:ext uri="{9D8B030D-6E8A-4147-A177-3AD203B41FA5}">
                      <a16:colId xmlns:a16="http://schemas.microsoft.com/office/drawing/2014/main" val="2788532040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2476639"/>
                    </a:ext>
                  </a:extLst>
                </a:gridCol>
              </a:tblGrid>
              <a:tr h="263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Raspberry</a:t>
                      </a:r>
                      <a:r>
                        <a:rPr lang="en-US" altLang="ko-KR" sz="1300" baseline="0" dirty="0" smtClean="0"/>
                        <a:t> Pi</a:t>
                      </a:r>
                      <a:endParaRPr lang="ko-KR" altLang="en-US" sz="1300" dirty="0"/>
                    </a:p>
                  </a:txBody>
                  <a:tcPr marL="57284" marR="57284" marT="28642" marB="2864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MCP3208</a:t>
                      </a:r>
                      <a:endParaRPr lang="ko-KR" altLang="en-US" sz="1300" dirty="0"/>
                    </a:p>
                  </a:txBody>
                  <a:tcPr marL="57284" marR="57284" marT="28642" marB="2864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83865"/>
                  </a:ext>
                </a:extLst>
              </a:tr>
              <a:tr h="263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VCC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VREF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extLst>
                  <a:ext uri="{0D108BD9-81ED-4DB2-BD59-A6C34878D82A}">
                    <a16:rowId xmlns:a16="http://schemas.microsoft.com/office/drawing/2014/main" val="3466100836"/>
                  </a:ext>
                </a:extLst>
              </a:tr>
              <a:tr h="263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GND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AGND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extLst>
                  <a:ext uri="{0D108BD9-81ED-4DB2-BD59-A6C34878D82A}">
                    <a16:rowId xmlns:a16="http://schemas.microsoft.com/office/drawing/2014/main" val="1563676176"/>
                  </a:ext>
                </a:extLst>
              </a:tr>
              <a:tr h="263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MOSI (GPIO 10)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DIN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extLst>
                  <a:ext uri="{0D108BD9-81ED-4DB2-BD59-A6C34878D82A}">
                    <a16:rowId xmlns:a16="http://schemas.microsoft.com/office/drawing/2014/main" val="780855294"/>
                  </a:ext>
                </a:extLst>
              </a:tr>
              <a:tr h="263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MISO (GPIO</a:t>
                      </a:r>
                      <a:r>
                        <a:rPr lang="en-US" altLang="ko-KR" sz="1300" baseline="0" dirty="0" smtClean="0"/>
                        <a:t> 9)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DOUT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extLst>
                  <a:ext uri="{0D108BD9-81ED-4DB2-BD59-A6C34878D82A}">
                    <a16:rowId xmlns:a16="http://schemas.microsoft.com/office/drawing/2014/main" val="4159995999"/>
                  </a:ext>
                </a:extLst>
              </a:tr>
              <a:tr h="263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SCLK (GPIO 11)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CLK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extLst>
                  <a:ext uri="{0D108BD9-81ED-4DB2-BD59-A6C34878D82A}">
                    <a16:rowId xmlns:a16="http://schemas.microsoft.com/office/drawing/2014/main" val="1183765746"/>
                  </a:ext>
                </a:extLst>
              </a:tr>
              <a:tr h="263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CS (GPIO 8)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CS</a:t>
                      </a:r>
                      <a:endParaRPr lang="ko-KR" altLang="en-US" sz="1300" dirty="0"/>
                    </a:p>
                  </a:txBody>
                  <a:tcPr marL="57284" marR="57284" marT="28642" marB="28642"/>
                </a:tc>
                <a:extLst>
                  <a:ext uri="{0D108BD9-81ED-4DB2-BD59-A6C34878D82A}">
                    <a16:rowId xmlns:a16="http://schemas.microsoft.com/office/drawing/2014/main" val="2676948710"/>
                  </a:ext>
                </a:extLst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2410314" y="2970475"/>
            <a:ext cx="5346906" cy="3529176"/>
            <a:chOff x="1724514" y="2970475"/>
            <a:chExt cx="5346906" cy="3529176"/>
          </a:xfrm>
        </p:grpSpPr>
        <p:grpSp>
          <p:nvGrpSpPr>
            <p:cNvPr id="6" name="그룹 5"/>
            <p:cNvGrpSpPr/>
            <p:nvPr/>
          </p:nvGrpSpPr>
          <p:grpSpPr>
            <a:xfrm>
              <a:off x="1724514" y="2970475"/>
              <a:ext cx="5346906" cy="3529176"/>
              <a:chOff x="3916628" y="2201007"/>
              <a:chExt cx="6343650" cy="419979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461253" y="6014157"/>
                <a:ext cx="1254400" cy="38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&lt; </a:t>
                </a:r>
                <a:r>
                  <a:rPr lang="ko-KR" altLang="en-US" sz="1600" dirty="0" smtClean="0"/>
                  <a:t>회로도</a:t>
                </a:r>
                <a:r>
                  <a:rPr lang="en-US" altLang="ko-KR" sz="1600" dirty="0" smtClean="0"/>
                  <a:t> &gt;</a:t>
                </a:r>
                <a:endParaRPr lang="ko-KR" altLang="en-US" sz="1600" dirty="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l="10679" t="10892" r="7980" b="4987"/>
              <a:stretch/>
            </p:blipFill>
            <p:spPr>
              <a:xfrm>
                <a:off x="3916628" y="2201007"/>
                <a:ext cx="6343650" cy="3854294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769809" y="4193936"/>
              <a:ext cx="40427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10K</a:t>
              </a:r>
              <a:r>
                <a:rPr lang="en-US" altLang="ko-KR" sz="800" dirty="0" smtClean="0"/>
                <a:t>ꭥ</a:t>
              </a:r>
              <a:endParaRPr lang="ko-KR" altLang="en-US" sz="800" dirty="0"/>
            </a:p>
          </p:txBody>
        </p:sp>
      </p:grpSp>
      <p:sp>
        <p:nvSpPr>
          <p:cNvPr id="14" name="타원 13"/>
          <p:cNvSpPr/>
          <p:nvPr/>
        </p:nvSpPr>
        <p:spPr>
          <a:xfrm>
            <a:off x="2389702" y="3966369"/>
            <a:ext cx="536086" cy="421580"/>
          </a:xfrm>
          <a:prstGeom prst="ellipse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 설명선 16"/>
          <p:cNvSpPr/>
          <p:nvPr/>
        </p:nvSpPr>
        <p:spPr>
          <a:xfrm>
            <a:off x="476250" y="4203798"/>
            <a:ext cx="1393798" cy="528257"/>
          </a:xfrm>
          <a:prstGeom prst="wedgeRectCallout">
            <a:avLst>
              <a:gd name="adj1" fmla="val 80509"/>
              <a:gd name="adj2" fmla="val -47111"/>
            </a:avLst>
          </a:prstGeom>
          <a:noFill/>
          <a:ln w="190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과전류 방지를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위한 저항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7207A-6937-5ABD-11DA-60DF421F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8DA9F-D520-87E9-791C-62EFBD879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Amazon Web services</a:t>
            </a:r>
            <a:r>
              <a:rPr lang="ko-KR" altLang="en-US" dirty="0"/>
              <a:t>는 아마존 사가 제공하는 클라우드 서비스</a:t>
            </a:r>
            <a:endParaRPr lang="en-US" altLang="ko-KR" dirty="0"/>
          </a:p>
          <a:p>
            <a:r>
              <a:rPr lang="ko-KR" altLang="en-US" dirty="0"/>
              <a:t>인터넷을 통해 </a:t>
            </a:r>
            <a:r>
              <a:rPr lang="en-US" altLang="ko-KR" dirty="0"/>
              <a:t>IT </a:t>
            </a:r>
            <a:r>
              <a:rPr lang="ko-KR" altLang="en-US" dirty="0"/>
              <a:t>리소스와 어플리케이션을 사용자의 </a:t>
            </a:r>
            <a:r>
              <a:rPr lang="ko-KR" altLang="en-US" dirty="0" smtClean="0"/>
              <a:t>요청에 따라 </a:t>
            </a:r>
            <a:r>
              <a:rPr lang="ko-KR" altLang="en-US" dirty="0"/>
              <a:t>제공하는</a:t>
            </a:r>
            <a:r>
              <a:rPr lang="en-US" altLang="ko-KR" dirty="0"/>
              <a:t>, </a:t>
            </a:r>
            <a:r>
              <a:rPr lang="ko-KR" altLang="en-US" dirty="0" err="1"/>
              <a:t>종량</a:t>
            </a:r>
            <a:r>
              <a:rPr lang="ko-KR" altLang="en-US" dirty="0"/>
              <a:t> </a:t>
            </a:r>
            <a:r>
              <a:rPr lang="ko-KR" altLang="en-US" dirty="0" err="1"/>
              <a:t>과금제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EC01B7-7FBA-4607-03C3-7A2B1A9C0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F6A1B-1B26-BF53-4313-84A9CB3E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</a:t>
            </a:r>
            <a:r>
              <a:rPr lang="en-US" altLang="ko-KR" dirty="0"/>
              <a:t> image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AE3D9-0AB8-1313-A13F-B408AC01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4965700"/>
          </a:xfrm>
        </p:spPr>
        <p:txBody>
          <a:bodyPr/>
          <a:lstStyle/>
          <a:p>
            <a:r>
              <a:rPr lang="ko-KR" altLang="en-US" dirty="0"/>
              <a:t>컴퓨터에서 새 </a:t>
            </a:r>
            <a:r>
              <a:rPr lang="en-US" altLang="ko-KR" dirty="0" err="1"/>
              <a:t>os</a:t>
            </a:r>
            <a:r>
              <a:rPr lang="ko-KR" altLang="en-US" dirty="0"/>
              <a:t>를 설치하고 구성하는데 사용하는 폴더의 </a:t>
            </a:r>
            <a:r>
              <a:rPr lang="ko-KR" altLang="en-US" dirty="0" smtClean="0"/>
              <a:t>      압축된 </a:t>
            </a:r>
            <a:r>
              <a:rPr lang="ko-KR" altLang="en-US" dirty="0"/>
              <a:t>컬렉션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866B0-4D67-1E05-AA5D-0512408DF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149F6E-D1EF-69FB-74BF-1C9FA51F3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" t="17778" r="31631" b="8820"/>
          <a:stretch/>
        </p:blipFill>
        <p:spPr>
          <a:xfrm>
            <a:off x="3024337" y="2288791"/>
            <a:ext cx="5198012" cy="4004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06C313-FD2C-B8D6-2E9B-5BECA14880B1}"/>
              </a:ext>
            </a:extLst>
          </p:cNvPr>
          <p:cNvSpPr/>
          <p:nvPr/>
        </p:nvSpPr>
        <p:spPr>
          <a:xfrm>
            <a:off x="5195455" y="2322755"/>
            <a:ext cx="981940" cy="1348027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0EAFB-BDF2-FA8D-9373-DF8FD6A4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A0FA66-9D46-5091-E12F-F80901C874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D0231-F1E6-F04D-39C0-9D538DE2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23" y="1296029"/>
            <a:ext cx="6569613" cy="4873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61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2A5C8-050B-9F4F-7858-0E67B74D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Influxdb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0BAE2-7D20-6D7C-A5E5-824FB5F8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applesdgothicneo-ultralight"/>
              </a:rPr>
              <a:t>많은 쓰기 작업과 쿼리 부하를 처리하기 위해 </a:t>
            </a:r>
            <a:r>
              <a:rPr lang="en-US" altLang="ko-KR" b="0" i="0" dirty="0">
                <a:effectLst/>
                <a:latin typeface="applesdgothicneo-ultralight"/>
              </a:rPr>
              <a:t>2013</a:t>
            </a:r>
            <a:r>
              <a:rPr lang="ko-KR" altLang="en-US" b="0" i="0" dirty="0">
                <a:effectLst/>
                <a:latin typeface="applesdgothicneo-ultralight"/>
              </a:rPr>
              <a:t>년에 </a:t>
            </a:r>
            <a:r>
              <a:rPr lang="en-US" altLang="ko-KR" b="0" i="0" dirty="0">
                <a:effectLst/>
                <a:latin typeface="applesdgothicneo-ultralight"/>
              </a:rPr>
              <a:t>Go </a:t>
            </a:r>
            <a:r>
              <a:rPr lang="ko-KR" altLang="en-US" b="0" i="0" dirty="0">
                <a:effectLst/>
                <a:latin typeface="applesdgothicneo-ultralight"/>
              </a:rPr>
              <a:t>언어로 개발된 오픈소스 </a:t>
            </a:r>
            <a:r>
              <a:rPr lang="en-US" altLang="ko-KR" b="0" i="0" dirty="0">
                <a:effectLst/>
                <a:latin typeface="applesdgothicneo-ultralight"/>
              </a:rPr>
              <a:t>TSDB(Time Series Database)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D78A96-CF8D-3081-AD31-26B5152D1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6EC9-6C10-16CB-584B-0098E479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456281"/>
            <a:ext cx="5788123" cy="376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개요</a:t>
            </a:r>
            <a:endParaRPr lang="en-US" altLang="ko-KR" dirty="0" smtClean="0"/>
          </a:p>
          <a:p>
            <a:r>
              <a:rPr lang="en-US" altLang="ko-KR" dirty="0" smtClean="0"/>
              <a:t>Raspberry Pi</a:t>
            </a:r>
          </a:p>
          <a:p>
            <a:r>
              <a:rPr lang="en-US" altLang="ko-KR" dirty="0" smtClean="0"/>
              <a:t>AWS</a:t>
            </a:r>
          </a:p>
          <a:p>
            <a:r>
              <a:rPr lang="en-US" altLang="ko-KR" dirty="0" smtClean="0"/>
              <a:t>NVIDIA Jetson Nano</a:t>
            </a:r>
          </a:p>
          <a:p>
            <a:r>
              <a:rPr lang="ko-KR" altLang="en-US" dirty="0" smtClean="0"/>
              <a:t>부록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8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26287-ACA1-9DB3-BA3F-9C0E055E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Grafana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F3544-3664-8512-81E9-4A36FDD48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Grafana</a:t>
            </a:r>
            <a:r>
              <a:rPr lang="ko-KR" altLang="en-US" dirty="0"/>
              <a:t>는 데이터 소스로부터 차트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, </a:t>
            </a:r>
            <a:r>
              <a:rPr lang="ko-KR" altLang="en-US" dirty="0"/>
              <a:t>알람 등을 웹 환경에서 제공해주는 </a:t>
            </a:r>
            <a:r>
              <a:rPr lang="en-US" altLang="ko-KR" dirty="0"/>
              <a:t>interactive visualization web application</a:t>
            </a:r>
          </a:p>
          <a:p>
            <a:r>
              <a:rPr lang="ko-KR" altLang="en-US" dirty="0"/>
              <a:t>시계열 데이터베이스와 함께 사용되며 실시간 데이터 분석</a:t>
            </a:r>
            <a:r>
              <a:rPr lang="en-US" altLang="ko-KR" dirty="0"/>
              <a:t>, </a:t>
            </a:r>
            <a:r>
              <a:rPr lang="ko-KR" altLang="en-US" dirty="0"/>
              <a:t>모니터링 등에 많이 사용됨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927B05-0B2F-5B99-7208-081CF21F48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95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82A69B9-E8BA-1E4D-5010-CA6BD160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리눅스 상에서 </a:t>
            </a:r>
            <a:r>
              <a:rPr lang="en-US" altLang="ko-KR" dirty="0" err="1"/>
              <a:t>influxdb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97E39E-51BF-9E7B-274E-A6BBCC12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Influxdb</a:t>
            </a:r>
            <a:r>
              <a:rPr lang="en-US" altLang="ko-KR" dirty="0"/>
              <a:t> (1/3)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128267-6A61-DF28-AC7F-5633EB41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7E0A5C-4644-3E86-FDFD-C691119FF4DC}"/>
              </a:ext>
            </a:extLst>
          </p:cNvPr>
          <p:cNvGrpSpPr/>
          <p:nvPr/>
        </p:nvGrpSpPr>
        <p:grpSpPr>
          <a:xfrm>
            <a:off x="609600" y="2068752"/>
            <a:ext cx="10449510" cy="1832317"/>
            <a:chOff x="1132890" y="2507565"/>
            <a:chExt cx="10449510" cy="183231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9180516-4886-1878-F2DF-CDB1C6E1F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984" r="9781" b="36394"/>
            <a:stretch/>
          </p:blipFill>
          <p:spPr>
            <a:xfrm>
              <a:off x="1132890" y="2507565"/>
              <a:ext cx="10449510" cy="183231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D699A36-FB5E-B26C-4C25-90686922B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586" y="2535476"/>
              <a:ext cx="4907943" cy="34702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C47105-FC12-15B6-ABB8-E53A65C37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3564" y="3314798"/>
              <a:ext cx="3074085" cy="21305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6DCBEA-CEC3-26F9-E55E-8C8D838DB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8754" y="3608330"/>
              <a:ext cx="3368194" cy="34702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63BE35-49AC-5DBD-33E6-388B68E4D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92" t="12862"/>
            <a:stretch/>
          </p:blipFill>
          <p:spPr>
            <a:xfrm>
              <a:off x="5451231" y="2893304"/>
              <a:ext cx="5794078" cy="356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915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40A50-38BE-EA7B-0625-F1A7D3F6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Influxdb</a:t>
            </a:r>
            <a:r>
              <a:rPr lang="en-US" altLang="ko-KR" dirty="0"/>
              <a:t> (2/3)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385DB-F55C-9DEA-DD04-329ED69E4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A0C165-223E-3806-064F-E023E85C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68752"/>
            <a:ext cx="10725063" cy="3924084"/>
          </a:xfrm>
          <a:prstGeom prst="rect">
            <a:avLst/>
          </a:prstGeom>
        </p:spPr>
      </p:pic>
      <p:sp>
        <p:nvSpPr>
          <p:cNvPr id="7" name="내용 개체 틀 10">
            <a:extLst>
              <a:ext uri="{FF2B5EF4-FFF2-40B4-BE49-F238E27FC236}">
                <a16:creationId xmlns:a16="http://schemas.microsoft.com/office/drawing/2014/main" id="{A74E5A78-8F8F-D5CF-73F8-DE3088BC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72800" cy="4965700"/>
          </a:xfrm>
        </p:spPr>
        <p:txBody>
          <a:bodyPr/>
          <a:lstStyle/>
          <a:p>
            <a:r>
              <a:rPr lang="en-US" altLang="ko-KR" dirty="0" err="1"/>
              <a:t>Influxdb</a:t>
            </a:r>
            <a:r>
              <a:rPr lang="ko-KR" altLang="en-US" dirty="0"/>
              <a:t> 접속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68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2B614-4D66-75E4-DD07-519802B8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Influxdb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7E1B0-0FC0-0CD4-F809-0DBC12D4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베이스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1477CA-9E95-0D04-2521-B0690ABC6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09600" y="2068752"/>
            <a:ext cx="11001375" cy="3209925"/>
            <a:chOff x="609600" y="2084289"/>
            <a:chExt cx="11001375" cy="32099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9006716-C5EE-4174-7F98-34752EBA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2084289"/>
              <a:ext cx="11001375" cy="3209925"/>
            </a:xfrm>
            <a:prstGeom prst="rect">
              <a:avLst/>
            </a:prstGeom>
          </p:spPr>
        </p:pic>
        <p:sp>
          <p:nvSpPr>
            <p:cNvPr id="10" name="사각형: 둥근 모서리 6">
              <a:extLst>
                <a:ext uri="{FF2B5EF4-FFF2-40B4-BE49-F238E27FC236}">
                  <a16:creationId xmlns:a16="http://schemas.microsoft.com/office/drawing/2014/main" id="{72A613CD-E418-2D8A-2AD3-87CF1FDDC3B4}"/>
                </a:ext>
              </a:extLst>
            </p:cNvPr>
            <p:cNvSpPr/>
            <p:nvPr/>
          </p:nvSpPr>
          <p:spPr>
            <a:xfrm>
              <a:off x="898814" y="2992582"/>
              <a:ext cx="3569277" cy="363682"/>
            </a:xfrm>
            <a:prstGeom prst="roundRect">
              <a:avLst>
                <a:gd name="adj" fmla="val 11248"/>
              </a:avLst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0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C47DC-263A-EDCF-1FB3-5901BCA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80D400-723C-789E-B15D-FD2415DB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http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ppleSDGothicNeo"/>
              </a:rPr>
              <a:t>url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을 통해 자원을 명시하고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, http method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를 통해 해당 자원에 대한 데이터 처리기능을 수행하는 것을 의미</a:t>
            </a:r>
            <a:endParaRPr lang="en-US" altLang="ko-KR" dirty="0">
              <a:solidFill>
                <a:srgbClr val="000000"/>
              </a:solidFill>
              <a:latin typeface="AppleSDGothicNe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9433E4-E0B5-8A06-E5B2-76E64282AA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56F80E-9E73-79B9-1772-BF809F93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47" y="2443317"/>
            <a:ext cx="9001991" cy="34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A5D26-855F-6765-8888-923FAB54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Grafana(1/5)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4A21E-B27A-9845-685D-0F7B9226E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리눅스 상에서 </a:t>
            </a:r>
            <a:r>
              <a:rPr lang="ko-KR" altLang="en-US" dirty="0" err="1"/>
              <a:t>그라파나</a:t>
            </a:r>
            <a:r>
              <a:rPr lang="ko-KR" altLang="en-US" dirty="0"/>
              <a:t> 설치 및 서비스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8CF326-BBE9-3C95-AA7F-D8B323FD73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D5D8A-96A2-DE92-087F-3FBAE5C1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2068752"/>
            <a:ext cx="10972800" cy="235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2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FABD6C-EA8F-E8C7-E0C0-EE087056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76" y="2012457"/>
            <a:ext cx="4816187" cy="44329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6098D7-5266-7C0A-EADA-6AE89902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Grafana(2/5)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6AEDE-BF52-011C-312A-11500D6E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5101"/>
            <a:ext cx="10934700" cy="4965700"/>
          </a:xfrm>
        </p:spPr>
        <p:txBody>
          <a:bodyPr/>
          <a:lstStyle/>
          <a:p>
            <a:r>
              <a:rPr lang="ko-KR" altLang="en-US" dirty="0" err="1"/>
              <a:t>그라파나에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 err="1"/>
              <a:t>ui</a:t>
            </a:r>
            <a:r>
              <a:rPr lang="ko-KR" altLang="en-US" dirty="0"/>
              <a:t> 접속 </a:t>
            </a:r>
            <a:r>
              <a:rPr lang="en-US" altLang="ko-KR" dirty="0"/>
              <a:t>- Aws</a:t>
            </a:r>
            <a:r>
              <a:rPr lang="ko-KR" altLang="en-US" dirty="0"/>
              <a:t>의 </a:t>
            </a:r>
            <a:r>
              <a:rPr lang="en-US" altLang="ko-KR" dirty="0"/>
              <a:t>public ipadress:3000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405CFC-C0CC-3564-A47F-533553ADD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E5C3294-1AEA-028A-74F6-D4430ADEC71E}"/>
              </a:ext>
            </a:extLst>
          </p:cNvPr>
          <p:cNvSpPr/>
          <p:nvPr/>
        </p:nvSpPr>
        <p:spPr>
          <a:xfrm>
            <a:off x="2202873" y="2012457"/>
            <a:ext cx="1111827" cy="216393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4177D-7ABD-C327-91E1-9F8890833B3F}"/>
              </a:ext>
            </a:extLst>
          </p:cNvPr>
          <p:cNvSpPr txBox="1"/>
          <p:nvPr/>
        </p:nvSpPr>
        <p:spPr>
          <a:xfrm>
            <a:off x="5720195" y="4338205"/>
            <a:ext cx="225734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초기 관리자 계정</a:t>
            </a:r>
            <a:endParaRPr lang="en-US" altLang="ko-KR" dirty="0"/>
          </a:p>
          <a:p>
            <a:r>
              <a:rPr lang="en-US" altLang="ko-KR" dirty="0"/>
              <a:t>-user name: admin</a:t>
            </a:r>
          </a:p>
          <a:p>
            <a:r>
              <a:rPr lang="en-US" altLang="ko-KR" dirty="0"/>
              <a:t>-user name: password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0ECB88-EBCC-DF60-3016-DC802092B2CF}"/>
              </a:ext>
            </a:extLst>
          </p:cNvPr>
          <p:cNvSpPr/>
          <p:nvPr/>
        </p:nvSpPr>
        <p:spPr>
          <a:xfrm>
            <a:off x="1932709" y="4338206"/>
            <a:ext cx="2600324" cy="654626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8833D-1B21-67BC-091B-DA07B5B4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Grafana(3/5)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B49DB1-853F-5E99-4864-1FB607BBE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데이터베이스를 추가</a:t>
            </a:r>
            <a:endParaRPr lang="en-US" altLang="ko-KR" dirty="0"/>
          </a:p>
          <a:p>
            <a:r>
              <a:rPr lang="en-US" altLang="ko-KR" dirty="0" err="1"/>
              <a:t>Influxdb</a:t>
            </a:r>
            <a:r>
              <a:rPr lang="ko-KR" altLang="en-US" dirty="0"/>
              <a:t>에서 만든 데이터베이스를 사용하기위해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4AE49-9D7B-5559-41EF-DA95E66465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6076" y="2532859"/>
            <a:ext cx="4335129" cy="3867942"/>
            <a:chOff x="685799" y="2436876"/>
            <a:chExt cx="4335129" cy="386794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1DAB215-FE45-AA8D-315E-B8192589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799" y="2436876"/>
              <a:ext cx="4335129" cy="3867942"/>
            </a:xfrm>
            <a:prstGeom prst="rect">
              <a:avLst/>
            </a:prstGeom>
          </p:spPr>
        </p:pic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BFD83F5A-B757-285E-9B01-5DD6B43CF01E}"/>
                </a:ext>
              </a:extLst>
            </p:cNvPr>
            <p:cNvSpPr/>
            <p:nvPr/>
          </p:nvSpPr>
          <p:spPr>
            <a:xfrm flipV="1">
              <a:off x="685799" y="4826573"/>
              <a:ext cx="4335129" cy="716973"/>
            </a:xfrm>
            <a:prstGeom prst="roundRect">
              <a:avLst>
                <a:gd name="adj" fmla="val 11248"/>
              </a:avLst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8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167A6-FA6C-7FD2-7167-369380C8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Grafana(4/5)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20DDA-7104-0744-4DB8-4CC44EB46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96FFCB6-91B5-240D-AE7C-833D48241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쿼리 언어 및 데이터베이스의 주소를 설정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26076" y="2295088"/>
            <a:ext cx="4441392" cy="4001651"/>
            <a:chOff x="919596" y="2399150"/>
            <a:chExt cx="4441392" cy="40016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72E527-375C-B5BB-420D-94750F7A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96" y="2399150"/>
              <a:ext cx="4441392" cy="4001651"/>
            </a:xfrm>
            <a:prstGeom prst="rect">
              <a:avLst/>
            </a:prstGeom>
          </p:spPr>
        </p:pic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368B8F0F-AAD9-35D5-2135-21DBE598549F}"/>
                </a:ext>
              </a:extLst>
            </p:cNvPr>
            <p:cNvSpPr/>
            <p:nvPr/>
          </p:nvSpPr>
          <p:spPr>
            <a:xfrm>
              <a:off x="966354" y="3442906"/>
              <a:ext cx="3034145" cy="226482"/>
            </a:xfrm>
            <a:prstGeom prst="roundRect">
              <a:avLst>
                <a:gd name="adj" fmla="val 11248"/>
              </a:avLst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4">
              <a:extLst>
                <a:ext uri="{FF2B5EF4-FFF2-40B4-BE49-F238E27FC236}">
                  <a16:creationId xmlns:a16="http://schemas.microsoft.com/office/drawing/2014/main" id="{BE682C82-2F57-F861-2210-220F24E224BA}"/>
                </a:ext>
              </a:extLst>
            </p:cNvPr>
            <p:cNvSpPr/>
            <p:nvPr/>
          </p:nvSpPr>
          <p:spPr>
            <a:xfrm>
              <a:off x="2360468" y="4116919"/>
              <a:ext cx="981940" cy="226481"/>
            </a:xfrm>
            <a:prstGeom prst="roundRect">
              <a:avLst>
                <a:gd name="adj" fmla="val 11248"/>
              </a:avLst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629433-87AF-AD57-E181-C43431FDF8CD}"/>
                </a:ext>
              </a:extLst>
            </p:cNvPr>
            <p:cNvSpPr txBox="1"/>
            <p:nvPr/>
          </p:nvSpPr>
          <p:spPr>
            <a:xfrm>
              <a:off x="3454697" y="4045493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데이터 자원 명시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94601D-658E-BDCB-4C23-30D95326CBDD}"/>
                </a:ext>
              </a:extLst>
            </p:cNvPr>
            <p:cNvSpPr txBox="1"/>
            <p:nvPr/>
          </p:nvSpPr>
          <p:spPr>
            <a:xfrm>
              <a:off x="1898292" y="3080897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쿼리언어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9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1DE27-D734-7705-B7FC-76AA8D23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Grafana(5/5)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29167-1372-0AAA-9457-4B765D959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제작한 </a:t>
            </a:r>
            <a:r>
              <a:rPr lang="en-US" altLang="ko-KR" dirty="0"/>
              <a:t>test </a:t>
            </a:r>
            <a:r>
              <a:rPr lang="ko-KR" altLang="en-US" dirty="0"/>
              <a:t>데이터베이스를 가져옴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4FBBA-EBBE-364E-8213-F6E4AE47F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9C658-A739-C7E3-71F7-AB3FE775A67F}"/>
              </a:ext>
            </a:extLst>
          </p:cNvPr>
          <p:cNvSpPr txBox="1"/>
          <p:nvPr/>
        </p:nvSpPr>
        <p:spPr>
          <a:xfrm>
            <a:off x="5421349" y="3460081"/>
            <a:ext cx="22573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</a:p>
          <a:p>
            <a:r>
              <a:rPr lang="ko-KR" altLang="en-US" dirty="0"/>
              <a:t>초기 관리자 계정</a:t>
            </a:r>
            <a:endParaRPr lang="en-US" altLang="ko-KR" dirty="0"/>
          </a:p>
          <a:p>
            <a:r>
              <a:rPr lang="en-US" altLang="ko-KR" dirty="0"/>
              <a:t>-user name: admin</a:t>
            </a:r>
          </a:p>
          <a:p>
            <a:r>
              <a:rPr lang="en-US" altLang="ko-KR" dirty="0"/>
              <a:t>-user name: password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26076" y="2052204"/>
            <a:ext cx="4105332" cy="4265469"/>
            <a:chOff x="964853" y="2052204"/>
            <a:chExt cx="4105332" cy="42654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A1CA22-62D6-8CAC-46DE-EF9E19F5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853" y="2052204"/>
              <a:ext cx="4105332" cy="4265469"/>
            </a:xfrm>
            <a:prstGeom prst="rect">
              <a:avLst/>
            </a:prstGeom>
          </p:spPr>
        </p:pic>
        <p:sp>
          <p:nvSpPr>
            <p:cNvPr id="11" name="사각형: 둥근 모서리 4">
              <a:extLst>
                <a:ext uri="{FF2B5EF4-FFF2-40B4-BE49-F238E27FC236}">
                  <a16:creationId xmlns:a16="http://schemas.microsoft.com/office/drawing/2014/main" id="{7BDB1DCB-3D02-4A25-7188-4CEBEF8DB488}"/>
                </a:ext>
              </a:extLst>
            </p:cNvPr>
            <p:cNvSpPr/>
            <p:nvPr/>
          </p:nvSpPr>
          <p:spPr>
            <a:xfrm flipV="1">
              <a:off x="1963883" y="3745922"/>
              <a:ext cx="1880754" cy="628649"/>
            </a:xfrm>
            <a:prstGeom prst="roundRect">
              <a:avLst>
                <a:gd name="adj" fmla="val 11248"/>
              </a:avLst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90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C098A-B6BB-2E0A-1BFF-B651B5B5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Explore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C18E2-7F11-A933-CF3E-90FC97E14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FDFFB-55BA-4C87-DDE5-595DA27082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DD0B83-FAC3-98B4-F153-1DB129758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2" b="20356"/>
          <a:stretch/>
        </p:blipFill>
        <p:spPr>
          <a:xfrm>
            <a:off x="609600" y="1435101"/>
            <a:ext cx="10972800" cy="50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2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NVIDIA Jetson Nano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5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NVIDIA Jetson Nano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NVIDIA</a:t>
            </a:r>
            <a:r>
              <a:rPr lang="ko-KR" altLang="en-US" dirty="0" smtClean="0"/>
              <a:t>에서 만든 고성능</a:t>
            </a:r>
            <a:r>
              <a:rPr lang="en-US" altLang="ko-KR" dirty="0" smtClean="0"/>
              <a:t>/</a:t>
            </a:r>
            <a:r>
              <a:rPr lang="ko-KR" altLang="en-US" dirty="0" smtClean="0"/>
              <a:t>저전력의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슈퍼컴퓨터</a:t>
            </a:r>
            <a:endParaRPr lang="en-US" altLang="ko-KR" dirty="0" smtClean="0"/>
          </a:p>
          <a:p>
            <a:r>
              <a:rPr lang="en-US" altLang="ko-KR" dirty="0" err="1" smtClean="0"/>
              <a:t>Nvidia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그래픽 칩셋이 내장되어 있어 </a:t>
            </a:r>
            <a:r>
              <a:rPr lang="ko-KR" altLang="en-US" dirty="0"/>
              <a:t>강력한 그래픽 </a:t>
            </a:r>
            <a:r>
              <a:rPr lang="ko-KR" altLang="en-US" dirty="0" smtClean="0"/>
              <a:t>               연산 성능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Picture 2" descr="로고 및 브랜드 가이드라인 | NVIDIA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32198" r="4600" b="28973"/>
          <a:stretch/>
        </p:blipFill>
        <p:spPr bwMode="auto">
          <a:xfrm>
            <a:off x="9760011" y="5901418"/>
            <a:ext cx="2431989" cy="60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472120" y="3491291"/>
            <a:ext cx="3425371" cy="2641592"/>
            <a:chOff x="6096000" y="3491291"/>
            <a:chExt cx="3425371" cy="2641592"/>
          </a:xfrm>
        </p:grpSpPr>
        <p:pic>
          <p:nvPicPr>
            <p:cNvPr id="8" name="Picture 18" descr="NVIDIA Jetson NANO Developer Kit 4GB (해외구매) : 다나와 가격비교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78" b="18807"/>
            <a:stretch/>
          </p:blipFill>
          <p:spPr bwMode="auto">
            <a:xfrm>
              <a:off x="6096000" y="3491291"/>
              <a:ext cx="3425371" cy="232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880464" y="5794329"/>
              <a:ext cx="21536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&lt; NVIDIA Jetson Nano 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73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GPIO </a:t>
            </a:r>
            <a:r>
              <a:rPr lang="en-US" altLang="ko-KR" dirty="0" smtClean="0"/>
              <a:t>Library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GPIO </a:t>
            </a:r>
            <a:r>
              <a:rPr lang="ko-KR" altLang="en-US" dirty="0" smtClean="0"/>
              <a:t>핀은 </a:t>
            </a:r>
            <a:r>
              <a:rPr lang="en-US" altLang="ko-KR" dirty="0" smtClean="0"/>
              <a:t>Raspberry Pi</a:t>
            </a:r>
            <a:r>
              <a:rPr lang="ko-KR" altLang="en-US" dirty="0" smtClean="0"/>
              <a:t>와 유사</a:t>
            </a:r>
            <a:endParaRPr lang="en-US" altLang="ko-KR" dirty="0" smtClean="0"/>
          </a:p>
          <a:p>
            <a:r>
              <a:rPr lang="en-US" altLang="ko-KR" dirty="0" smtClean="0"/>
              <a:t>GPIO</a:t>
            </a:r>
            <a:r>
              <a:rPr lang="ko-KR" altLang="en-US" dirty="0" smtClean="0"/>
              <a:t>를 이용하기 위해선 </a:t>
            </a:r>
            <a:r>
              <a:rPr lang="en-US" altLang="ko-KR" dirty="0" err="1" smtClean="0"/>
              <a:t>Jetson.GPIO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패키지를 설치해야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05872" y="2962094"/>
            <a:ext cx="9980256" cy="2716557"/>
            <a:chOff x="-89807" y="3736794"/>
            <a:chExt cx="9980256" cy="271655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5" t="48670" r="40428" b="34643"/>
            <a:stretch/>
          </p:blipFill>
          <p:spPr>
            <a:xfrm>
              <a:off x="-89807" y="3825551"/>
              <a:ext cx="9980256" cy="26278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278380" y="6035040"/>
              <a:ext cx="251460" cy="411481"/>
            </a:xfrm>
            <a:prstGeom prst="rect">
              <a:avLst/>
            </a:prstGeom>
            <a:solidFill>
              <a:srgbClr val="2E0C2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03704" y="3736794"/>
              <a:ext cx="6312626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sudo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apt-get install python3-pip</a:t>
              </a:r>
            </a:p>
            <a:p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sudo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pip3 install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jetson.GPIO</a:t>
              </a:r>
              <a:endParaRPr lang="en-US" altLang="ko-KR" dirty="0">
                <a:solidFill>
                  <a:schemeClr val="bg1"/>
                </a:solidFill>
                <a:ea typeface="MS Gothic" panose="020B0609070205080204" pitchFamily="49" charset="-128"/>
                <a:cs typeface="Arial" panose="020B0604020202020204" pitchFamily="34" charset="0"/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sudo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groupadd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-f -r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gpio</a:t>
              </a:r>
              <a:endParaRPr lang="en-US" altLang="ko-KR" dirty="0">
                <a:solidFill>
                  <a:schemeClr val="bg1"/>
                </a:solidFill>
                <a:ea typeface="MS Gothic" panose="020B0609070205080204" pitchFamily="49" charset="-128"/>
                <a:cs typeface="Arial" panose="020B0604020202020204" pitchFamily="34" charset="0"/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sudo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usermod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-a -G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gpio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&lt;user name&gt;</a:t>
              </a:r>
            </a:p>
            <a:p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git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clone https://github.com/NVIDIA/jetson-gpio.git</a:t>
              </a:r>
            </a:p>
            <a:p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cd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jetson-gpio</a:t>
              </a:r>
              <a:endParaRPr lang="en-US" altLang="ko-KR" dirty="0">
                <a:solidFill>
                  <a:schemeClr val="bg1"/>
                </a:solidFill>
                <a:ea typeface="MS Gothic" panose="020B0609070205080204" pitchFamily="49" charset="-128"/>
                <a:cs typeface="Arial" panose="020B0604020202020204" pitchFamily="34" charset="0"/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sudo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python3 setup.py install</a:t>
              </a:r>
            </a:p>
            <a:p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sudo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cp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lib/python/Jetson/GPIO/99-gpio.rules /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etc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/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udev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/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rules.d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/</a:t>
              </a:r>
            </a:p>
            <a:p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sudo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udevadm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control --reload-rules &amp;&amp;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sudo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udevadm</a:t>
              </a:r>
              <a:r>
                <a:rPr lang="en-US" altLang="ko-KR" dirty="0">
                  <a:solidFill>
                    <a:schemeClr val="bg1"/>
                  </a:solidFill>
                  <a:ea typeface="MS Gothic" panose="020B0609070205080204" pitchFamily="49" charset="-128"/>
                  <a:cs typeface="Arial" panose="020B0604020202020204" pitchFamily="34" charset="0"/>
                </a:rPr>
                <a:t> trigger</a:t>
              </a:r>
              <a:endParaRPr lang="ko-KR" altLang="en-US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86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펄스 폭 변조</a:t>
            </a:r>
            <a:r>
              <a:rPr lang="en-US" altLang="ko-KR" dirty="0" smtClean="0"/>
              <a:t>(Pulse Width Modulation)</a:t>
            </a:r>
          </a:p>
          <a:p>
            <a:r>
              <a:rPr lang="ko-KR" altLang="en-US" dirty="0" smtClean="0"/>
              <a:t>디지털 신호의 전압을 이용하여 아날로그 전압을 만듦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769090" y="30424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3752710" y="3042458"/>
            <a:ext cx="4686579" cy="3031468"/>
            <a:chOff x="1961346" y="3175040"/>
            <a:chExt cx="4686579" cy="3031468"/>
          </a:xfrm>
        </p:grpSpPr>
        <p:grpSp>
          <p:nvGrpSpPr>
            <p:cNvPr id="47" name="그룹 46"/>
            <p:cNvGrpSpPr/>
            <p:nvPr/>
          </p:nvGrpSpPr>
          <p:grpSpPr>
            <a:xfrm>
              <a:off x="1961346" y="3175040"/>
              <a:ext cx="4686579" cy="2561390"/>
              <a:chOff x="2082511" y="3175040"/>
              <a:chExt cx="4686579" cy="2561390"/>
            </a:xfrm>
          </p:grpSpPr>
          <p:cxnSp>
            <p:nvCxnSpPr>
              <p:cNvPr id="8" name="직선 화살표 연결선 7"/>
              <p:cNvCxnSpPr/>
              <p:nvPr/>
            </p:nvCxnSpPr>
            <p:spPr>
              <a:xfrm flipH="1" flipV="1">
                <a:off x="2495550" y="3517900"/>
                <a:ext cx="6350" cy="20447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>
                <a:off x="2333625" y="5368925"/>
                <a:ext cx="417385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343844" y="3175040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V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507480" y="5184259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t</a:t>
                </a:r>
                <a:endParaRPr lang="ko-KR" altLang="en-US" dirty="0"/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2495550" y="4173537"/>
                <a:ext cx="971550" cy="723900"/>
                <a:chOff x="2495550" y="4173537"/>
                <a:chExt cx="1447800" cy="723900"/>
              </a:xfrm>
            </p:grpSpPr>
            <p:cxnSp>
              <p:nvCxnSpPr>
                <p:cNvPr id="16" name="직선 연결선 15"/>
                <p:cNvCxnSpPr/>
                <p:nvPr/>
              </p:nvCxnSpPr>
              <p:spPr>
                <a:xfrm>
                  <a:off x="2495550" y="4876800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/>
                <p:cNvCxnSpPr/>
                <p:nvPr/>
              </p:nvCxnSpPr>
              <p:spPr>
                <a:xfrm rot="16200000">
                  <a:off x="2857500" y="4535487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 rot="16200000">
                  <a:off x="3581400" y="4535487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/>
                <p:nvPr/>
              </p:nvCxnSpPr>
              <p:spPr>
                <a:xfrm rot="10800000">
                  <a:off x="3219450" y="4190364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/>
              <p:cNvSpPr txBox="1"/>
              <p:nvPr/>
            </p:nvSpPr>
            <p:spPr>
              <a:xfrm>
                <a:off x="2827022" y="53670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802031" y="53670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777040" y="53670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3467100" y="4190363"/>
                <a:ext cx="971550" cy="723900"/>
                <a:chOff x="2495550" y="4173537"/>
                <a:chExt cx="1447800" cy="723900"/>
              </a:xfrm>
            </p:grpSpPr>
            <p:cxnSp>
              <p:nvCxnSpPr>
                <p:cNvPr id="32" name="직선 연결선 31"/>
                <p:cNvCxnSpPr/>
                <p:nvPr/>
              </p:nvCxnSpPr>
              <p:spPr>
                <a:xfrm>
                  <a:off x="2495550" y="4876800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/>
                <p:cNvCxnSpPr/>
                <p:nvPr/>
              </p:nvCxnSpPr>
              <p:spPr>
                <a:xfrm rot="16200000">
                  <a:off x="2857500" y="4535487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/>
              </p:nvCxnSpPr>
              <p:spPr>
                <a:xfrm rot="16200000">
                  <a:off x="3581400" y="4535487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/>
                <p:cNvCxnSpPr/>
                <p:nvPr/>
              </p:nvCxnSpPr>
              <p:spPr>
                <a:xfrm rot="10800000">
                  <a:off x="3219450" y="4190364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그룹 35"/>
              <p:cNvGrpSpPr/>
              <p:nvPr/>
            </p:nvGrpSpPr>
            <p:grpSpPr>
              <a:xfrm>
                <a:off x="4440208" y="4190361"/>
                <a:ext cx="971550" cy="723900"/>
                <a:chOff x="2495550" y="4173537"/>
                <a:chExt cx="1447800" cy="723900"/>
              </a:xfrm>
            </p:grpSpPr>
            <p:cxnSp>
              <p:nvCxnSpPr>
                <p:cNvPr id="37" name="직선 연결선 36"/>
                <p:cNvCxnSpPr/>
                <p:nvPr/>
              </p:nvCxnSpPr>
              <p:spPr>
                <a:xfrm>
                  <a:off x="2495550" y="4876800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 rot="16200000">
                  <a:off x="2857500" y="4535487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 rot="16200000">
                  <a:off x="3581400" y="4535487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 rot="10800000">
                  <a:off x="3219450" y="4190364"/>
                  <a:ext cx="7239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직선 연결선 40"/>
              <p:cNvCxnSpPr/>
              <p:nvPr/>
            </p:nvCxnSpPr>
            <p:spPr>
              <a:xfrm>
                <a:off x="5411758" y="4893624"/>
                <a:ext cx="48577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rot="16200000">
                <a:off x="5554286" y="4552311"/>
                <a:ext cx="7239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rot="10800000">
                <a:off x="5916236" y="4206274"/>
                <a:ext cx="48577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5752049" y="53670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3</a:t>
                </a:r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082511" y="469213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0V</a:t>
                </a:r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087960" y="400569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5V</a:t>
                </a:r>
                <a:endParaRPr lang="ko-KR" altLang="en-US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2484265" y="5867954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&lt; PWM </a:t>
              </a:r>
              <a:r>
                <a:rPr lang="ko-KR" altLang="en-US" sz="1600" dirty="0" smtClean="0"/>
                <a:t>원리를 이용한 전압 출력 제어</a:t>
              </a:r>
              <a:r>
                <a:rPr lang="en-US" altLang="ko-KR" sz="1600" dirty="0" smtClean="0"/>
                <a:t> &gt;</a:t>
              </a:r>
              <a:endParaRPr lang="ko-KR" altLang="en-US" sz="16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88315" y="3429000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50% HIGH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3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PWM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PWM </a:t>
            </a:r>
            <a:r>
              <a:rPr lang="ko-KR" altLang="en-US" dirty="0" smtClean="0"/>
              <a:t>제어를 위한 </a:t>
            </a:r>
            <a:r>
              <a:rPr lang="en-US" altLang="ko-KR" dirty="0" smtClean="0"/>
              <a:t>GPIO </a:t>
            </a:r>
            <a:r>
              <a:rPr lang="ko-KR" altLang="en-US" dirty="0" smtClean="0"/>
              <a:t>핀 설정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 /opt/nvidia/jetson-io/jetson-io.py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Configure </a:t>
            </a:r>
            <a:r>
              <a:rPr lang="en-US" altLang="ko-KR" dirty="0"/>
              <a:t>Jetson 40pin </a:t>
            </a:r>
            <a:r>
              <a:rPr lang="en-US" altLang="ko-KR" dirty="0" smtClean="0"/>
              <a:t>Header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Configure </a:t>
            </a:r>
            <a:r>
              <a:rPr lang="en-US" altLang="ko-KR" dirty="0"/>
              <a:t>header pins </a:t>
            </a:r>
            <a:r>
              <a:rPr lang="en-US" altLang="ko-KR" dirty="0" smtClean="0"/>
              <a:t>manually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pwm0, pwm2 </a:t>
            </a:r>
            <a:r>
              <a:rPr lang="ko-KR" altLang="en-US" dirty="0"/>
              <a:t>활성화</a:t>
            </a:r>
            <a:r>
              <a:rPr lang="en-US" altLang="ko-KR" dirty="0"/>
              <a:t>(</a:t>
            </a:r>
            <a:r>
              <a:rPr lang="ko-KR" altLang="en-US" dirty="0" err="1"/>
              <a:t>스페이스바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Save and reboot to reconfigure pins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9473" r="55851" b="55114"/>
          <a:stretch/>
        </p:blipFill>
        <p:spPr>
          <a:xfrm>
            <a:off x="7543800" y="2514600"/>
            <a:ext cx="4127525" cy="2514600"/>
          </a:xfrm>
          <a:prstGeom prst="rect">
            <a:avLst/>
          </a:prstGeom>
          <a:noFill/>
        </p:spPr>
      </p:pic>
      <p:sp>
        <p:nvSpPr>
          <p:cNvPr id="7" name="모서리가 둥근 직사각형 6"/>
          <p:cNvSpPr/>
          <p:nvPr/>
        </p:nvSpPr>
        <p:spPr>
          <a:xfrm>
            <a:off x="7543799" y="3564000"/>
            <a:ext cx="4127525" cy="3975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15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서보모터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원하는 각도와 속도를 제어할 수 있는 모터</a:t>
            </a:r>
            <a:endParaRPr lang="en-US" altLang="ko-KR" dirty="0" smtClean="0"/>
          </a:p>
          <a:p>
            <a:r>
              <a:rPr lang="ko-KR" altLang="en-US" dirty="0" smtClean="0"/>
              <a:t>전원 </a:t>
            </a:r>
            <a:r>
              <a:rPr lang="en-US" altLang="ko-KR" dirty="0" smtClean="0"/>
              <a:t>5V, GND,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단자로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931276" y="3216357"/>
            <a:ext cx="3384134" cy="2774113"/>
            <a:chOff x="4708733" y="1880074"/>
            <a:chExt cx="4307080" cy="3530690"/>
          </a:xfrm>
        </p:grpSpPr>
        <p:pic>
          <p:nvPicPr>
            <p:cNvPr id="10" name="Picture 2" descr="Arm7 Servo Motor Interfacing With Lpc2148 | Arm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9" t="7331" r="7635"/>
            <a:stretch/>
          </p:blipFill>
          <p:spPr bwMode="auto">
            <a:xfrm>
              <a:off x="4708733" y="1880074"/>
              <a:ext cx="4307080" cy="353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210492" y="5072210"/>
              <a:ext cx="1303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&lt; </a:t>
              </a:r>
              <a:r>
                <a:rPr lang="ko-KR" altLang="en-US" sz="1600" dirty="0" err="1" smtClean="0"/>
                <a:t>서보모터</a:t>
              </a:r>
              <a:r>
                <a:rPr lang="en-US" altLang="ko-KR" sz="1600" dirty="0" smtClean="0"/>
                <a:t> 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430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회로도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222" name="그룹 221"/>
          <p:cNvGrpSpPr/>
          <p:nvPr/>
        </p:nvGrpSpPr>
        <p:grpSpPr>
          <a:xfrm>
            <a:off x="1123237" y="2325413"/>
            <a:ext cx="5220413" cy="3887263"/>
            <a:chOff x="4056937" y="1726798"/>
            <a:chExt cx="5797928" cy="4317298"/>
          </a:xfrm>
        </p:grpSpPr>
        <p:grpSp>
          <p:nvGrpSpPr>
            <p:cNvPr id="220" name="그룹 219"/>
            <p:cNvGrpSpPr/>
            <p:nvPr/>
          </p:nvGrpSpPr>
          <p:grpSpPr>
            <a:xfrm>
              <a:off x="4056937" y="1726798"/>
              <a:ext cx="5797928" cy="4139330"/>
              <a:chOff x="1789986" y="982537"/>
              <a:chExt cx="7573847" cy="5407214"/>
            </a:xfrm>
          </p:grpSpPr>
          <p:grpSp>
            <p:nvGrpSpPr>
              <p:cNvPr id="212" name="그룹 211"/>
              <p:cNvGrpSpPr/>
              <p:nvPr/>
            </p:nvGrpSpPr>
            <p:grpSpPr>
              <a:xfrm>
                <a:off x="1789986" y="2418608"/>
                <a:ext cx="3384134" cy="2774112"/>
                <a:chOff x="1789986" y="2418608"/>
                <a:chExt cx="3384134" cy="2774112"/>
              </a:xfrm>
            </p:grpSpPr>
            <p:grpSp>
              <p:nvGrpSpPr>
                <p:cNvPr id="104" name="그룹 103"/>
                <p:cNvGrpSpPr/>
                <p:nvPr/>
              </p:nvGrpSpPr>
              <p:grpSpPr>
                <a:xfrm flipH="1">
                  <a:off x="1789986" y="2418608"/>
                  <a:ext cx="3384134" cy="2774112"/>
                  <a:chOff x="6108908" y="2199408"/>
                  <a:chExt cx="3384134" cy="2774112"/>
                </a:xfrm>
              </p:grpSpPr>
              <p:pic>
                <p:nvPicPr>
                  <p:cNvPr id="101" name="Picture 2" descr="Arm7 Servo Motor Interfacing With Lpc2148 | Arm7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149" t="7331" r="7635"/>
                  <a:stretch/>
                </p:blipFill>
                <p:spPr bwMode="auto">
                  <a:xfrm flipH="1">
                    <a:off x="6108908" y="2199408"/>
                    <a:ext cx="3384134" cy="27741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6334125" y="3474290"/>
                    <a:ext cx="1504950" cy="11453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10" name="TextBox 209"/>
                <p:cNvSpPr txBox="1"/>
                <p:nvPr/>
              </p:nvSpPr>
              <p:spPr>
                <a:xfrm>
                  <a:off x="2035721" y="4644179"/>
                  <a:ext cx="11624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&lt; </a:t>
                  </a:r>
                  <a:r>
                    <a:rPr lang="ko-KR" altLang="en-US" sz="1400" dirty="0" err="1" smtClean="0"/>
                    <a:t>서보모터</a:t>
                  </a:r>
                  <a:r>
                    <a:rPr lang="ko-KR" altLang="en-US" sz="1400" dirty="0" smtClean="0"/>
                    <a:t> </a:t>
                  </a:r>
                  <a:r>
                    <a:rPr lang="en-US" altLang="ko-KR" sz="1400" dirty="0" smtClean="0"/>
                    <a:t>&gt;</a:t>
                  </a:r>
                  <a:endParaRPr lang="ko-KR" altLang="en-US" sz="1400" dirty="0"/>
                </a:p>
              </p:txBody>
            </p:sp>
          </p:grpSp>
          <p:grpSp>
            <p:nvGrpSpPr>
              <p:cNvPr id="219" name="그룹 218"/>
              <p:cNvGrpSpPr/>
              <p:nvPr/>
            </p:nvGrpSpPr>
            <p:grpSpPr>
              <a:xfrm>
                <a:off x="7707658" y="982537"/>
                <a:ext cx="1656175" cy="5407214"/>
                <a:chOff x="7707658" y="982537"/>
                <a:chExt cx="1656175" cy="5407214"/>
              </a:xfrm>
            </p:grpSpPr>
            <p:sp>
              <p:nvSpPr>
                <p:cNvPr id="209" name="직사각형 208"/>
                <p:cNvSpPr/>
                <p:nvPr/>
              </p:nvSpPr>
              <p:spPr>
                <a:xfrm>
                  <a:off x="8449433" y="1335351"/>
                  <a:ext cx="914400" cy="5054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모서리가 둥근 직사각형 207"/>
                <p:cNvSpPr/>
                <p:nvPr/>
              </p:nvSpPr>
              <p:spPr>
                <a:xfrm>
                  <a:off x="7923710" y="1335682"/>
                  <a:ext cx="728980" cy="5053737"/>
                </a:xfrm>
                <a:prstGeom prst="roundRect">
                  <a:avLst>
                    <a:gd name="adj" fmla="val 8827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8034020" y="1459355"/>
                  <a:ext cx="448828" cy="4806392"/>
                  <a:chOff x="1882775" y="1202901"/>
                  <a:chExt cx="448828" cy="4806392"/>
                </a:xfrm>
              </p:grpSpPr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1882775" y="1202901"/>
                    <a:ext cx="448828" cy="2386175"/>
                    <a:chOff x="3044825" y="2190749"/>
                    <a:chExt cx="651774" cy="3465127"/>
                  </a:xfrm>
                </p:grpSpPr>
                <p:grpSp>
                  <p:nvGrpSpPr>
                    <p:cNvPr id="20" name="그룹 19"/>
                    <p:cNvGrpSpPr/>
                    <p:nvPr/>
                  </p:nvGrpSpPr>
                  <p:grpSpPr>
                    <a:xfrm>
                      <a:off x="3044825" y="2190749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6" name="그룹 15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6" name="모서리가 둥근 직사각형 5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" name="모서리가 둥근 직사각형 6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7" name="그룹 16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8" name="모서리가 둥근 직사각형 17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" name="모서리가 둥근 직사각형 18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rgbClr val="00FFFF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" name="그룹 20"/>
                    <p:cNvGrpSpPr/>
                    <p:nvPr/>
                  </p:nvGrpSpPr>
                  <p:grpSpPr>
                    <a:xfrm>
                      <a:off x="3044825" y="2540898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22" name="그룹 21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26" name="모서리가 둥근 직사각형 25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" name="모서리가 둥근 직사각형 26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23" name="그룹 22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24" name="모서리가 둥근 직사각형 23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" name="모서리가 둥근 직사각형 24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44" name="그룹 43"/>
                    <p:cNvGrpSpPr/>
                    <p:nvPr/>
                  </p:nvGrpSpPr>
                  <p:grpSpPr>
                    <a:xfrm>
                      <a:off x="3044825" y="2891047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45" name="그룹 44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49" name="모서리가 둥근 직사각형 48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모서리가 둥근 직사각형 49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46" name="그룹 45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47" name="모서리가 둥근 직사각형 46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8" name="모서리가 둥근 직사각형 47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rgbClr val="00FFFF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51" name="그룹 50"/>
                    <p:cNvGrpSpPr/>
                    <p:nvPr/>
                  </p:nvGrpSpPr>
                  <p:grpSpPr>
                    <a:xfrm>
                      <a:off x="3044825" y="3241196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52" name="그룹 51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56" name="모서리가 둥근 직사각형 55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" name="모서리가 둥근 직사각형 56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53" name="그룹 52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54" name="모서리가 둥근 직사각형 53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5" name="모서리가 둥근 직사각형 54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58" name="그룹 57"/>
                    <p:cNvGrpSpPr/>
                    <p:nvPr/>
                  </p:nvGrpSpPr>
                  <p:grpSpPr>
                    <a:xfrm>
                      <a:off x="3044825" y="3597216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59" name="그룹 58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63" name="모서리가 둥근 직사각형 62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64" name="모서리가 둥근 직사각형 63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60" name="그룹 59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61" name="모서리가 둥근 직사각형 60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62" name="모서리가 둥근 직사각형 61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65" name="그룹 64"/>
                    <p:cNvGrpSpPr/>
                    <p:nvPr/>
                  </p:nvGrpSpPr>
                  <p:grpSpPr>
                    <a:xfrm>
                      <a:off x="3044825" y="3947365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66" name="그룹 65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70" name="모서리가 둥근 직사각형 69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모서리가 둥근 직사각형 70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67" name="그룹 66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68" name="모서리가 둥근 직사각형 67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69" name="모서리가 둥근 직사각형 68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72" name="그룹 71"/>
                    <p:cNvGrpSpPr/>
                    <p:nvPr/>
                  </p:nvGrpSpPr>
                  <p:grpSpPr>
                    <a:xfrm>
                      <a:off x="3044825" y="4297514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73" name="그룹 72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77" name="모서리가 둥근 직사각형 76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8" name="모서리가 둥근 직사각형 77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75" name="모서리가 둥근 직사각형 74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모서리가 둥근 직사각형 75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79" name="그룹 78"/>
                    <p:cNvGrpSpPr/>
                    <p:nvPr/>
                  </p:nvGrpSpPr>
                  <p:grpSpPr>
                    <a:xfrm>
                      <a:off x="3044825" y="4653534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80" name="그룹 79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84" name="모서리가 둥근 직사각형 83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85" name="모서리가 둥근 직사각형 84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81" name="그룹 80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82" name="모서리가 둥근 직사각형 81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83" name="모서리가 둥근 직사각형 82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86" name="그룹 85"/>
                    <p:cNvGrpSpPr/>
                    <p:nvPr/>
                  </p:nvGrpSpPr>
                  <p:grpSpPr>
                    <a:xfrm>
                      <a:off x="3044825" y="5003683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87" name="그룹 86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91" name="모서리가 둥근 직사각형 90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92" name="모서리가 둥근 직사각형 91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88" name="그룹 87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89" name="모서리가 둥근 직사각형 88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90" name="모서리가 둥근 직사각형 89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93" name="그룹 92"/>
                    <p:cNvGrpSpPr/>
                    <p:nvPr/>
                  </p:nvGrpSpPr>
                  <p:grpSpPr>
                    <a:xfrm>
                      <a:off x="3044825" y="5354251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94" name="그룹 93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98" name="모서리가 둥근 직사각형 97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99" name="모서리가 둥근 직사각형 98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95" name="그룹 94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96" name="모서리가 둥근 직사각형 95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97" name="모서리가 둥근 직사각형 96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</p:grpSp>
              <p:grpSp>
                <p:nvGrpSpPr>
                  <p:cNvPr id="105" name="그룹 104"/>
                  <p:cNvGrpSpPr/>
                  <p:nvPr/>
                </p:nvGrpSpPr>
                <p:grpSpPr>
                  <a:xfrm>
                    <a:off x="1882775" y="3623118"/>
                    <a:ext cx="448828" cy="2386175"/>
                    <a:chOff x="3044825" y="2190749"/>
                    <a:chExt cx="651774" cy="3465127"/>
                  </a:xfrm>
                </p:grpSpPr>
                <p:grpSp>
                  <p:nvGrpSpPr>
                    <p:cNvPr id="106" name="그룹 105"/>
                    <p:cNvGrpSpPr/>
                    <p:nvPr/>
                  </p:nvGrpSpPr>
                  <p:grpSpPr>
                    <a:xfrm>
                      <a:off x="3044825" y="2190749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70" name="그룹 169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74" name="모서리가 둥근 직사각형 173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5" name="모서리가 둥근 직사각형 174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71" name="그룹 170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72" name="모서리가 둥근 직사각형 171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3" name="모서리가 둥근 직사각형 172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07" name="그룹 106"/>
                    <p:cNvGrpSpPr/>
                    <p:nvPr/>
                  </p:nvGrpSpPr>
                  <p:grpSpPr>
                    <a:xfrm>
                      <a:off x="3044825" y="2540898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64" name="그룹 163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68" name="모서리가 둥근 직사각형 167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9" name="모서리가 둥근 직사각형 168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65" name="그룹 164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66" name="모서리가 둥근 직사각형 165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7" name="모서리가 둥근 직사각형 166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08" name="그룹 107"/>
                    <p:cNvGrpSpPr/>
                    <p:nvPr/>
                  </p:nvGrpSpPr>
                  <p:grpSpPr>
                    <a:xfrm>
                      <a:off x="3044825" y="2891047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58" name="그룹 157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62" name="모서리가 둥근 직사각형 161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3" name="모서리가 둥근 직사각형 162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59" name="그룹 158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60" name="모서리가 둥근 직사각형 159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1" name="모서리가 둥근 직사각형 160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09" name="그룹 108"/>
                    <p:cNvGrpSpPr/>
                    <p:nvPr/>
                  </p:nvGrpSpPr>
                  <p:grpSpPr>
                    <a:xfrm>
                      <a:off x="3044825" y="3241196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52" name="그룹 151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56" name="모서리가 둥근 직사각형 155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57" name="모서리가 둥근 직사각형 156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53" name="그룹 152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54" name="모서리가 둥근 직사각형 153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55" name="모서리가 둥근 직사각형 154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10" name="그룹 109"/>
                    <p:cNvGrpSpPr/>
                    <p:nvPr/>
                  </p:nvGrpSpPr>
                  <p:grpSpPr>
                    <a:xfrm>
                      <a:off x="3044825" y="3597216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46" name="그룹 145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50" name="모서리가 둥근 직사각형 149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51" name="모서리가 둥근 직사각형 150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47" name="그룹 146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48" name="모서리가 둥근 직사각형 147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49" name="모서리가 둥근 직사각형 148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11" name="그룹 110"/>
                    <p:cNvGrpSpPr/>
                    <p:nvPr/>
                  </p:nvGrpSpPr>
                  <p:grpSpPr>
                    <a:xfrm>
                      <a:off x="3044825" y="3947365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40" name="그룹 139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44" name="모서리가 둥근 직사각형 143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45" name="모서리가 둥근 직사각형 144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41" name="그룹 140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42" name="모서리가 둥근 직사각형 141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43" name="모서리가 둥근 직사각형 142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12" name="그룹 111"/>
                    <p:cNvGrpSpPr/>
                    <p:nvPr/>
                  </p:nvGrpSpPr>
                  <p:grpSpPr>
                    <a:xfrm>
                      <a:off x="3044825" y="4297514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34" name="그룹 133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38" name="모서리가 둥근 직사각형 137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39" name="모서리가 둥근 직사각형 138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rgbClr val="00FFFF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35" name="그룹 134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36" name="모서리가 둥근 직사각형 135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37" name="모서리가 둥근 직사각형 136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13" name="그룹 112"/>
                    <p:cNvGrpSpPr/>
                    <p:nvPr/>
                  </p:nvGrpSpPr>
                  <p:grpSpPr>
                    <a:xfrm>
                      <a:off x="3044825" y="4653534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28" name="그룹 127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32" name="모서리가 둥근 직사각형 131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33" name="모서리가 둥근 직사각형 132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29" name="그룹 128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30" name="모서리가 둥근 직사각형 129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31" name="모서리가 둥근 직사각형 130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14" name="그룹 113"/>
                    <p:cNvGrpSpPr/>
                    <p:nvPr/>
                  </p:nvGrpSpPr>
                  <p:grpSpPr>
                    <a:xfrm>
                      <a:off x="3044825" y="5003683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22" name="그룹 121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26" name="모서리가 둥근 직사각형 125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" name="모서리가 둥근 직사각형 126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23" name="그룹 122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24" name="모서리가 둥근 직사각형 123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" name="모서리가 둥근 직사각형 124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15" name="그룹 114"/>
                    <p:cNvGrpSpPr/>
                    <p:nvPr/>
                  </p:nvGrpSpPr>
                  <p:grpSpPr>
                    <a:xfrm>
                      <a:off x="3044825" y="5354251"/>
                      <a:ext cx="651774" cy="301625"/>
                      <a:chOff x="3044825" y="2190749"/>
                      <a:chExt cx="651774" cy="301625"/>
                    </a:xfrm>
                  </p:grpSpPr>
                  <p:grpSp>
                    <p:nvGrpSpPr>
                      <p:cNvPr id="116" name="그룹 115"/>
                      <p:cNvGrpSpPr/>
                      <p:nvPr/>
                    </p:nvGrpSpPr>
                    <p:grpSpPr>
                      <a:xfrm>
                        <a:off x="3044825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20" name="모서리가 둥근 직사각형 119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1" name="모서리가 둥근 직사각형 120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7" name="그룹 116"/>
                      <p:cNvGrpSpPr/>
                      <p:nvPr/>
                    </p:nvGrpSpPr>
                    <p:grpSpPr>
                      <a:xfrm>
                        <a:off x="3394974" y="2190749"/>
                        <a:ext cx="301625" cy="301625"/>
                        <a:chOff x="3044825" y="2190749"/>
                        <a:chExt cx="301625" cy="301625"/>
                      </a:xfrm>
                    </p:grpSpPr>
                    <p:sp>
                      <p:nvSpPr>
                        <p:cNvPr id="118" name="모서리가 둥근 직사각형 117"/>
                        <p:cNvSpPr/>
                        <p:nvPr/>
                      </p:nvSpPr>
                      <p:spPr>
                        <a:xfrm>
                          <a:off x="3044825" y="2190749"/>
                          <a:ext cx="301625" cy="301625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" name="모서리가 둥근 직사각형 118"/>
                        <p:cNvSpPr/>
                        <p:nvPr/>
                      </p:nvSpPr>
                      <p:spPr>
                        <a:xfrm>
                          <a:off x="3093349" y="2239273"/>
                          <a:ext cx="204577" cy="204577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211" name="TextBox 210"/>
                <p:cNvSpPr txBox="1"/>
                <p:nvPr/>
              </p:nvSpPr>
              <p:spPr>
                <a:xfrm>
                  <a:off x="7707658" y="982537"/>
                  <a:ext cx="13426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&lt; Jetson Nano</a:t>
                  </a:r>
                  <a:r>
                    <a:rPr lang="ko-KR" altLang="en-US" sz="1400" dirty="0" smtClean="0"/>
                    <a:t> </a:t>
                  </a:r>
                  <a:r>
                    <a:rPr lang="en-US" altLang="ko-KR" sz="1400" dirty="0" smtClean="0"/>
                    <a:t>&gt;</a:t>
                  </a:r>
                  <a:endParaRPr lang="ko-KR" altLang="en-US" sz="1400" dirty="0"/>
                </a:p>
              </p:txBody>
            </p:sp>
          </p:grpSp>
          <p:grpSp>
            <p:nvGrpSpPr>
              <p:cNvPr id="216" name="그룹 215"/>
              <p:cNvGrpSpPr/>
              <p:nvPr/>
            </p:nvGrpSpPr>
            <p:grpSpPr>
              <a:xfrm>
                <a:off x="3373514" y="1219201"/>
                <a:ext cx="5005480" cy="4226212"/>
                <a:chOff x="3373514" y="1219201"/>
                <a:chExt cx="5005480" cy="4226212"/>
              </a:xfrm>
            </p:grpSpPr>
            <p:grpSp>
              <p:nvGrpSpPr>
                <p:cNvPr id="213" name="그룹 212"/>
                <p:cNvGrpSpPr/>
                <p:nvPr/>
              </p:nvGrpSpPr>
              <p:grpSpPr>
                <a:xfrm>
                  <a:off x="3373514" y="1219201"/>
                  <a:ext cx="5005480" cy="2630370"/>
                  <a:chOff x="3373514" y="1219201"/>
                  <a:chExt cx="5005480" cy="2630370"/>
                </a:xfrm>
              </p:grpSpPr>
              <p:cxnSp>
                <p:nvCxnSpPr>
                  <p:cNvPr id="184" name="꺾인 연결선 183"/>
                  <p:cNvCxnSpPr/>
                  <p:nvPr/>
                </p:nvCxnSpPr>
                <p:spPr>
                  <a:xfrm flipH="1">
                    <a:off x="3373514" y="1563208"/>
                    <a:ext cx="5005480" cy="2286363"/>
                  </a:xfrm>
                  <a:prstGeom prst="bentConnector3">
                    <a:avLst>
                      <a:gd name="adj1" fmla="val 51150"/>
                    </a:avLst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6" name="TextBox 195"/>
                  <p:cNvSpPr txBox="1"/>
                  <p:nvPr/>
                </p:nvSpPr>
                <p:spPr>
                  <a:xfrm>
                    <a:off x="5814059" y="1219201"/>
                    <a:ext cx="1201806" cy="3561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 smtClean="0">
                        <a:solidFill>
                          <a:srgbClr val="FF0000"/>
                        </a:solidFill>
                      </a:rPr>
                      <a:t>VCC(5V)</a:t>
                    </a:r>
                    <a:endParaRPr lang="ko-KR" alt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grpSp>
              <p:nvGrpSpPr>
                <p:cNvPr id="214" name="그룹 213"/>
                <p:cNvGrpSpPr/>
                <p:nvPr/>
              </p:nvGrpSpPr>
              <p:grpSpPr>
                <a:xfrm>
                  <a:off x="3373514" y="2002580"/>
                  <a:ext cx="5005480" cy="1980845"/>
                  <a:chOff x="3373514" y="2002580"/>
                  <a:chExt cx="5005480" cy="1980845"/>
                </a:xfrm>
              </p:grpSpPr>
              <p:cxnSp>
                <p:nvCxnSpPr>
                  <p:cNvPr id="190" name="꺾인 연결선 189"/>
                  <p:cNvCxnSpPr/>
                  <p:nvPr/>
                </p:nvCxnSpPr>
                <p:spPr>
                  <a:xfrm rot="10800000" flipV="1">
                    <a:off x="3373514" y="2049377"/>
                    <a:ext cx="5005480" cy="1934048"/>
                  </a:xfrm>
                  <a:prstGeom prst="bentConnector3">
                    <a:avLst>
                      <a:gd name="adj1" fmla="val 48478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5995511" y="2002580"/>
                    <a:ext cx="1020353" cy="3561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 smtClean="0"/>
                      <a:t>GND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215" name="그룹 214"/>
                <p:cNvGrpSpPr/>
                <p:nvPr/>
              </p:nvGrpSpPr>
              <p:grpSpPr>
                <a:xfrm>
                  <a:off x="3373514" y="4124617"/>
                  <a:ext cx="4764361" cy="1320796"/>
                  <a:chOff x="3373514" y="4124617"/>
                  <a:chExt cx="4764361" cy="1320796"/>
                </a:xfrm>
              </p:grpSpPr>
              <p:cxnSp>
                <p:nvCxnSpPr>
                  <p:cNvPr id="200" name="꺾인 연결선 199"/>
                  <p:cNvCxnSpPr/>
                  <p:nvPr/>
                </p:nvCxnSpPr>
                <p:spPr>
                  <a:xfrm rot="10800000">
                    <a:off x="3373514" y="4124617"/>
                    <a:ext cx="4764361" cy="1309584"/>
                  </a:xfrm>
                  <a:prstGeom prst="bentConnector3">
                    <a:avLst>
                      <a:gd name="adj1" fmla="val 48241"/>
                    </a:avLst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7" name="TextBox 206"/>
                  <p:cNvSpPr txBox="1"/>
                  <p:nvPr/>
                </p:nvSpPr>
                <p:spPr>
                  <a:xfrm>
                    <a:off x="5858487" y="5089222"/>
                    <a:ext cx="1354078" cy="3561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 smtClean="0">
                        <a:solidFill>
                          <a:srgbClr val="FFC000"/>
                        </a:solidFill>
                      </a:rPr>
                      <a:t>PWM</a:t>
                    </a:r>
                    <a:endParaRPr lang="ko-KR" alt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p:grpSp>
          </p:grpSp>
        </p:grpSp>
        <p:sp>
          <p:nvSpPr>
            <p:cNvPr id="221" name="TextBox 220"/>
            <p:cNvSpPr txBox="1"/>
            <p:nvPr/>
          </p:nvSpPr>
          <p:spPr>
            <a:xfrm>
              <a:off x="6427250" y="5719191"/>
              <a:ext cx="1057303" cy="324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&lt; </a:t>
              </a:r>
              <a:r>
                <a:rPr lang="ko-KR" altLang="en-US" sz="1600" dirty="0" smtClean="0"/>
                <a:t>회로도</a:t>
              </a:r>
              <a:r>
                <a:rPr lang="en-US" altLang="ko-KR" sz="1600" dirty="0" smtClean="0"/>
                <a:t> &gt;</a:t>
              </a:r>
              <a:endParaRPr lang="ko-KR" altLang="en-US" sz="1600" dirty="0"/>
            </a:p>
          </p:txBody>
        </p:sp>
      </p:grpSp>
      <p:graphicFrame>
        <p:nvGraphicFramePr>
          <p:cNvPr id="224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674285"/>
              </p:ext>
            </p:extLst>
          </p:nvPr>
        </p:nvGraphicFramePr>
        <p:xfrm>
          <a:off x="7757358" y="4016571"/>
          <a:ext cx="2689226" cy="1054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613">
                  <a:extLst>
                    <a:ext uri="{9D8B030D-6E8A-4147-A177-3AD203B41FA5}">
                      <a16:colId xmlns:a16="http://schemas.microsoft.com/office/drawing/2014/main" val="2788532040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2476639"/>
                    </a:ext>
                  </a:extLst>
                </a:gridCol>
              </a:tblGrid>
              <a:tr h="2635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Servo Motor</a:t>
                      </a:r>
                      <a:endParaRPr lang="ko-KR" altLang="en-US" sz="1300" dirty="0"/>
                    </a:p>
                  </a:txBody>
                  <a:tcPr marL="57285" marR="57285" marT="28642" marB="2864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Jetson Nano</a:t>
                      </a:r>
                      <a:endParaRPr lang="ko-KR" altLang="en-US" sz="1300" dirty="0"/>
                    </a:p>
                  </a:txBody>
                  <a:tcPr marL="57285" marR="57285" marT="28642" marB="2864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83865"/>
                  </a:ext>
                </a:extLst>
              </a:tr>
              <a:tr h="263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전원 </a:t>
                      </a:r>
                      <a:r>
                        <a:rPr lang="en-US" altLang="ko-KR" sz="1300" dirty="0" smtClean="0"/>
                        <a:t>5V</a:t>
                      </a:r>
                      <a:endParaRPr lang="ko-KR" altLang="en-US" sz="1300" dirty="0"/>
                    </a:p>
                  </a:txBody>
                  <a:tcPr marL="57285" marR="57285" marT="28642" marB="286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5V</a:t>
                      </a:r>
                      <a:endParaRPr lang="ko-KR" altLang="en-US" sz="1300" dirty="0"/>
                    </a:p>
                  </a:txBody>
                  <a:tcPr marL="57285" marR="57285" marT="28642" marB="28642"/>
                </a:tc>
                <a:extLst>
                  <a:ext uri="{0D108BD9-81ED-4DB2-BD59-A6C34878D82A}">
                    <a16:rowId xmlns:a16="http://schemas.microsoft.com/office/drawing/2014/main" val="3466100836"/>
                  </a:ext>
                </a:extLst>
              </a:tr>
              <a:tr h="2635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GND</a:t>
                      </a:r>
                      <a:endParaRPr lang="ko-KR" altLang="en-US" sz="1300" dirty="0"/>
                    </a:p>
                  </a:txBody>
                  <a:tcPr marL="57285" marR="57285" marT="28642" marB="286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GND</a:t>
                      </a:r>
                      <a:endParaRPr lang="ko-KR" altLang="en-US" sz="1300" dirty="0"/>
                    </a:p>
                  </a:txBody>
                  <a:tcPr marL="57285" marR="57285" marT="28642" marB="28642"/>
                </a:tc>
                <a:extLst>
                  <a:ext uri="{0D108BD9-81ED-4DB2-BD59-A6C34878D82A}">
                    <a16:rowId xmlns:a16="http://schemas.microsoft.com/office/drawing/2014/main" val="1563676176"/>
                  </a:ext>
                </a:extLst>
              </a:tr>
              <a:tr h="263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제어</a:t>
                      </a:r>
                      <a:endParaRPr lang="ko-KR" altLang="en-US" sz="1300" dirty="0"/>
                    </a:p>
                  </a:txBody>
                  <a:tcPr marL="57285" marR="57285" marT="28642" marB="286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33</a:t>
                      </a:r>
                      <a:r>
                        <a:rPr lang="ko-KR" altLang="en-US" sz="1300" dirty="0" smtClean="0"/>
                        <a:t>번 핀</a:t>
                      </a:r>
                      <a:r>
                        <a:rPr lang="en-US" altLang="ko-KR" sz="1300" dirty="0" smtClean="0"/>
                        <a:t>(PWM)</a:t>
                      </a:r>
                      <a:endParaRPr lang="ko-KR" altLang="en-US" sz="1300" dirty="0"/>
                    </a:p>
                  </a:txBody>
                  <a:tcPr marL="57285" marR="57285" marT="28642" marB="28642"/>
                </a:tc>
                <a:extLst>
                  <a:ext uri="{0D108BD9-81ED-4DB2-BD59-A6C34878D82A}">
                    <a16:rowId xmlns:a16="http://schemas.microsoft.com/office/drawing/2014/main" val="780855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01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부록</a:t>
            </a:r>
            <a:r>
              <a:rPr lang="en-US" altLang="ko-KR" dirty="0"/>
              <a:t> </a:t>
            </a:r>
            <a:r>
              <a:rPr lang="en-US" altLang="ko-KR" dirty="0" smtClean="0"/>
              <a:t>– Raspberry Pi 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5787" r="38938" b="45762"/>
          <a:stretch/>
        </p:blipFill>
        <p:spPr>
          <a:xfrm>
            <a:off x="567090" y="1933693"/>
            <a:ext cx="11057819" cy="30859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80410" y="3042722"/>
            <a:ext cx="288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정보 상수로 정의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3" name="직선 연결선 12"/>
          <p:cNvCxnSpPr>
            <a:stCxn id="5" idx="1"/>
            <a:endCxn id="5" idx="3"/>
          </p:cNvCxnSpPr>
          <p:nvPr/>
        </p:nvCxnSpPr>
        <p:spPr>
          <a:xfrm>
            <a:off x="567090" y="3476684"/>
            <a:ext cx="110578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87866" y="4576095"/>
            <a:ext cx="257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GPIO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정보 상수로 정의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281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09604" y="1973020"/>
            <a:ext cx="10987641" cy="3345105"/>
            <a:chOff x="731219" y="1973020"/>
            <a:chExt cx="10987641" cy="3345105"/>
          </a:xfrm>
        </p:grpSpPr>
        <p:grpSp>
          <p:nvGrpSpPr>
            <p:cNvPr id="20" name="그룹 19"/>
            <p:cNvGrpSpPr/>
            <p:nvPr/>
          </p:nvGrpSpPr>
          <p:grpSpPr>
            <a:xfrm>
              <a:off x="731219" y="1973020"/>
              <a:ext cx="4297867" cy="2818417"/>
              <a:chOff x="731219" y="1973020"/>
              <a:chExt cx="4297867" cy="281841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31219" y="1973020"/>
                <a:ext cx="2075691" cy="2818417"/>
                <a:chOff x="454994" y="1999326"/>
                <a:chExt cx="2075691" cy="2818417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454994" y="3089890"/>
                  <a:ext cx="20563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Raspberry Pi</a:t>
                  </a:r>
                  <a:endParaRPr lang="ko-KR" altLang="en-US" sz="1400" dirty="0"/>
                </a:p>
              </p:txBody>
            </p:sp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0014"/>
                <a:stretch/>
              </p:blipFill>
              <p:spPr>
                <a:xfrm>
                  <a:off x="1212247" y="3500294"/>
                  <a:ext cx="580524" cy="464340"/>
                </a:xfrm>
                <a:prstGeom prst="rect">
                  <a:avLst/>
                </a:prstGeom>
              </p:spPr>
            </p:pic>
            <p:grpSp>
              <p:nvGrpSpPr>
                <p:cNvPr id="26" name="그룹 25"/>
                <p:cNvGrpSpPr/>
                <p:nvPr/>
              </p:nvGrpSpPr>
              <p:grpSpPr>
                <a:xfrm>
                  <a:off x="918855" y="3976337"/>
                  <a:ext cx="1099844" cy="791127"/>
                  <a:chOff x="3617709" y="4260401"/>
                  <a:chExt cx="1016359" cy="804373"/>
                </a:xfrm>
              </p:grpSpPr>
              <p:pic>
                <p:nvPicPr>
                  <p:cNvPr id="27" name="Picture 8" descr="LDR Photoresistor (Photo Cell) Light Dependent Resistor 5mm - Rytronics.in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956" t="16000" r="32311" b="56813"/>
                  <a:stretch/>
                </p:blipFill>
                <p:spPr bwMode="auto">
                  <a:xfrm>
                    <a:off x="3819449" y="4260401"/>
                    <a:ext cx="612880" cy="5250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3617709" y="4798784"/>
                    <a:ext cx="1016359" cy="265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&lt; </a:t>
                    </a:r>
                    <a:r>
                      <a:rPr lang="ko-KR" altLang="en-US" sz="1100" dirty="0" err="1" smtClean="0"/>
                      <a:t>조도센서</a:t>
                    </a:r>
                    <a:r>
                      <a:rPr lang="ko-KR" altLang="en-US" sz="1100" dirty="0" smtClean="0"/>
                      <a:t> </a:t>
                    </a:r>
                    <a:r>
                      <a:rPr lang="en-US" altLang="ko-KR" sz="1100" dirty="0"/>
                      <a:t>&gt;</a:t>
                    </a:r>
                    <a:endParaRPr lang="ko-KR" altLang="en-US" sz="1100" dirty="0"/>
                  </a:p>
                </p:txBody>
              </p:sp>
            </p:grpSp>
            <p:sp>
              <p:nvSpPr>
                <p:cNvPr id="21" name="모서리가 둥근 직사각형 20"/>
                <p:cNvSpPr/>
                <p:nvPr/>
              </p:nvSpPr>
              <p:spPr>
                <a:xfrm>
                  <a:off x="474332" y="2538776"/>
                  <a:ext cx="2056353" cy="2278967"/>
                </a:xfrm>
                <a:prstGeom prst="roundRect">
                  <a:avLst>
                    <a:gd name="adj" fmla="val 7114"/>
                  </a:avLst>
                </a:prstGeom>
                <a:noFill/>
                <a:ln w="19050">
                  <a:solidFill>
                    <a:srgbClr val="FF0000"/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Picture 12" descr="라즈베리파이4 모델 B 출시! 상세스펙/가격/출시일/비교 — Open Tech View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167" y="1999326"/>
                  <a:ext cx="1772509" cy="1265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" name="그룹 11"/>
              <p:cNvGrpSpPr/>
              <p:nvPr/>
            </p:nvGrpSpPr>
            <p:grpSpPr>
              <a:xfrm>
                <a:off x="2822403" y="2781400"/>
                <a:ext cx="2206683" cy="380212"/>
                <a:chOff x="2540566" y="2781400"/>
                <a:chExt cx="2206683" cy="380212"/>
              </a:xfrm>
            </p:grpSpPr>
            <p:cxnSp>
              <p:nvCxnSpPr>
                <p:cNvPr id="13" name="직선 화살표 연결선 12"/>
                <p:cNvCxnSpPr>
                  <a:cxnSpLocks/>
                </p:cNvCxnSpPr>
                <p:nvPr/>
              </p:nvCxnSpPr>
              <p:spPr>
                <a:xfrm>
                  <a:off x="2540566" y="3151363"/>
                  <a:ext cx="2206683" cy="102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3053622" y="2781400"/>
                  <a:ext cx="13502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/>
                    <a:t>C-Rest API</a:t>
                  </a:r>
                  <a:endParaRPr lang="ko-KR" altLang="en-US" dirty="0"/>
                </a:p>
              </p:txBody>
            </p:sp>
            <p:pic>
              <p:nvPicPr>
                <p:cNvPr id="1032" name="Picture 8" descr="C/C++] C언의 강점과 약점">
                  <a:extLst>
                    <a:ext uri="{FF2B5EF4-FFF2-40B4-BE49-F238E27FC236}">
                      <a16:creationId xmlns:a16="http://schemas.microsoft.com/office/drawing/2014/main" id="{D3477FA1-293B-A82C-CC1C-45B5121C06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90666" y="2794496"/>
                  <a:ext cx="349772" cy="3284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그룹 15"/>
            <p:cNvGrpSpPr/>
            <p:nvPr/>
          </p:nvGrpSpPr>
          <p:grpSpPr>
            <a:xfrm>
              <a:off x="5044579" y="1973020"/>
              <a:ext cx="2362952" cy="3345105"/>
              <a:chOff x="4542822" y="2050465"/>
              <a:chExt cx="2362952" cy="334510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542822" y="2050465"/>
                <a:ext cx="2362952" cy="1477309"/>
                <a:chOff x="5237501" y="3016449"/>
                <a:chExt cx="1789218" cy="1057788"/>
              </a:xfrm>
            </p:grpSpPr>
            <p:pic>
              <p:nvPicPr>
                <p:cNvPr id="8" name="Picture 6" descr="AWS란? 클라우드와 AWS의 기본 개념 알아보기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000000">
                        <a:alpha val="0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0975" y="3016449"/>
                  <a:ext cx="1333496" cy="825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5237501" y="3766460"/>
                  <a:ext cx="17892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Amazon Web Services</a:t>
                  </a:r>
                  <a:endParaRPr lang="ko-KR" altLang="en-US" sz="1400" dirty="0"/>
                </a:p>
              </p:txBody>
            </p:sp>
          </p:grpSp>
          <p:pic>
            <p:nvPicPr>
              <p:cNvPr id="2050" name="Picture 2" descr="InfluxDB - 위키백과, 우리 모두의 백과사전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54" t="31198" r="21615" b="31134"/>
              <a:stretch/>
            </p:blipFill>
            <p:spPr bwMode="auto">
              <a:xfrm>
                <a:off x="4742843" y="3724311"/>
                <a:ext cx="1963576" cy="501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Grafana: Open Source Data Visualisation | OVHcloud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06" t="26656" r="8754" b="24538"/>
              <a:stretch/>
            </p:blipFill>
            <p:spPr bwMode="auto">
              <a:xfrm>
                <a:off x="4818258" y="4887950"/>
                <a:ext cx="1833066" cy="5076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직선 화살표 연결선 10"/>
              <p:cNvCxnSpPr>
                <a:stCxn id="2050" idx="2"/>
                <a:endCxn id="2052" idx="0"/>
              </p:cNvCxnSpPr>
              <p:nvPr/>
            </p:nvCxnSpPr>
            <p:spPr>
              <a:xfrm>
                <a:off x="5724631" y="4225455"/>
                <a:ext cx="10160" cy="66249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CBEBC65-6BE0-D490-FA86-9F8935DDD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6071" y="3350786"/>
                <a:ext cx="0" cy="421189"/>
              </a:xfrm>
              <a:prstGeom prst="straightConnector1">
                <a:avLst/>
              </a:prstGeom>
              <a:ln w="38100">
                <a:solidFill>
                  <a:srgbClr val="6699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BDF77BA1-9BFA-5714-F9C3-E2831B1FF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350786"/>
                <a:ext cx="0" cy="421189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7423024" y="1973020"/>
              <a:ext cx="4295836" cy="2836365"/>
              <a:chOff x="7423024" y="1973020"/>
              <a:chExt cx="4295836" cy="2836365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9619801" y="1973020"/>
                <a:ext cx="2099059" cy="2836365"/>
                <a:chOff x="9368976" y="1973020"/>
                <a:chExt cx="2099059" cy="2836365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9562893" y="2908610"/>
                  <a:ext cx="17892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NVIDIA Jetson Nano</a:t>
                  </a:r>
                  <a:endParaRPr lang="ko-KR" altLang="en-US" sz="1400" dirty="0"/>
                </a:p>
              </p:txBody>
            </p:sp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504"/>
                <a:stretch/>
              </p:blipFill>
              <p:spPr>
                <a:xfrm>
                  <a:off x="10532107" y="3632516"/>
                  <a:ext cx="935928" cy="753382"/>
                </a:xfrm>
                <a:prstGeom prst="rect">
                  <a:avLst/>
                </a:prstGeom>
              </p:spPr>
            </p:pic>
            <p:grpSp>
              <p:nvGrpSpPr>
                <p:cNvPr id="30" name="그룹 29"/>
                <p:cNvGrpSpPr/>
                <p:nvPr/>
              </p:nvGrpSpPr>
              <p:grpSpPr>
                <a:xfrm>
                  <a:off x="9503312" y="3463232"/>
                  <a:ext cx="957642" cy="911274"/>
                  <a:chOff x="10198269" y="5098971"/>
                  <a:chExt cx="1075229" cy="1023168"/>
                </a:xfrm>
              </p:grpSpPr>
              <p:pic>
                <p:nvPicPr>
                  <p:cNvPr id="31" name="Picture 10" descr="서보 모터(Servo)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352233" y="5098971"/>
                    <a:ext cx="767300" cy="8217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0198269" y="5860529"/>
                    <a:ext cx="107522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/>
                      <a:t>&lt; </a:t>
                    </a:r>
                    <a:r>
                      <a:rPr lang="ko-KR" altLang="en-US" sz="1100" dirty="0" err="1"/>
                      <a:t>서보모터</a:t>
                    </a:r>
                    <a:r>
                      <a:rPr lang="ko-KR" altLang="en-US" sz="1100" dirty="0"/>
                      <a:t> </a:t>
                    </a:r>
                    <a:r>
                      <a:rPr lang="en-US" altLang="ko-KR" sz="1100" dirty="0"/>
                      <a:t>&gt;</a:t>
                    </a:r>
                    <a:endParaRPr lang="ko-KR" altLang="en-US" sz="1100" dirty="0"/>
                  </a:p>
                </p:txBody>
              </p:sp>
            </p:grpSp>
            <p:sp>
              <p:nvSpPr>
                <p:cNvPr id="15" name="모서리가 둥근 직사각형 35">
                  <a:extLst>
                    <a:ext uri="{FF2B5EF4-FFF2-40B4-BE49-F238E27FC236}">
                      <a16:creationId xmlns:a16="http://schemas.microsoft.com/office/drawing/2014/main" id="{CB895BF4-B7C4-7F4E-264A-2637D28F200C}"/>
                    </a:ext>
                  </a:extLst>
                </p:cNvPr>
                <p:cNvSpPr/>
                <p:nvPr/>
              </p:nvSpPr>
              <p:spPr>
                <a:xfrm>
                  <a:off x="9368976" y="2530418"/>
                  <a:ext cx="2047612" cy="2278967"/>
                </a:xfrm>
                <a:prstGeom prst="roundRect">
                  <a:avLst>
                    <a:gd name="adj" fmla="val 7114"/>
                  </a:avLst>
                </a:prstGeom>
                <a:noFill/>
                <a:ln w="19050">
                  <a:solidFill>
                    <a:srgbClr val="92D050"/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" name="Picture 18" descr="NVIDIA Jetson NANO Developer Kit 4GB (해외구매) : 다나와 가격비교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378" b="18807"/>
                <a:stretch/>
              </p:blipFill>
              <p:spPr bwMode="auto">
                <a:xfrm>
                  <a:off x="9628609" y="1973020"/>
                  <a:ext cx="1540270" cy="10445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" name="그룹 16"/>
              <p:cNvGrpSpPr/>
              <p:nvPr/>
            </p:nvGrpSpPr>
            <p:grpSpPr>
              <a:xfrm>
                <a:off x="7423024" y="2794496"/>
                <a:ext cx="2206683" cy="369332"/>
                <a:chOff x="7438518" y="2794496"/>
                <a:chExt cx="2206683" cy="369332"/>
              </a:xfrm>
            </p:grpSpPr>
            <p:grpSp>
              <p:nvGrpSpPr>
                <p:cNvPr id="14" name="그룹 13"/>
                <p:cNvGrpSpPr/>
                <p:nvPr/>
              </p:nvGrpSpPr>
              <p:grpSpPr>
                <a:xfrm>
                  <a:off x="7658055" y="2794496"/>
                  <a:ext cx="1892986" cy="369332"/>
                  <a:chOff x="7177366" y="2728600"/>
                  <a:chExt cx="1892986" cy="369332"/>
                </a:xfrm>
              </p:grpSpPr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7439521" y="2728600"/>
                    <a:ext cx="1630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Python</a:t>
                    </a:r>
                    <a:r>
                      <a:rPr lang="ko-KR" altLang="en-US" dirty="0"/>
                      <a:t> </a:t>
                    </a:r>
                    <a:r>
                      <a:rPr lang="en-US" altLang="ko-KR" dirty="0"/>
                      <a:t>Socket</a:t>
                    </a:r>
                    <a:endParaRPr lang="ko-KR" altLang="en-US" dirty="0"/>
                  </a:p>
                </p:txBody>
              </p:sp>
              <p:pic>
                <p:nvPicPr>
                  <p:cNvPr id="1026" name="Picture 2" descr="Python (programming language) - Wikipedia">
                    <a:extLst>
                      <a:ext uri="{FF2B5EF4-FFF2-40B4-BE49-F238E27FC236}">
                        <a16:creationId xmlns:a16="http://schemas.microsoft.com/office/drawing/2014/main" id="{6676CA45-FC96-C85D-F2BF-EC15B457CFD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77366" y="2738119"/>
                    <a:ext cx="296075" cy="3244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40" name="직선 화살표 연결선 39"/>
                <p:cNvCxnSpPr>
                  <a:cxnSpLocks/>
                </p:cNvCxnSpPr>
                <p:nvPr/>
              </p:nvCxnSpPr>
              <p:spPr>
                <a:xfrm>
                  <a:off x="7438518" y="3151363"/>
                  <a:ext cx="2206683" cy="10249"/>
                </a:xfrm>
                <a:prstGeom prst="straightConnector1">
                  <a:avLst/>
                </a:prstGeom>
                <a:ln w="381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1162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부록</a:t>
            </a:r>
            <a:r>
              <a:rPr lang="en-US" altLang="ko-KR" dirty="0"/>
              <a:t> </a:t>
            </a:r>
            <a:r>
              <a:rPr lang="en-US" altLang="ko-KR" dirty="0" smtClean="0"/>
              <a:t>– Raspberry Pi (2/6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58005" r="66892" b="1484"/>
          <a:stretch/>
        </p:blipFill>
        <p:spPr>
          <a:xfrm>
            <a:off x="567090" y="1933693"/>
            <a:ext cx="5995635" cy="439408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67090" y="3156108"/>
            <a:ext cx="5995635" cy="749320"/>
          </a:xfrm>
          <a:prstGeom prst="roundRect">
            <a:avLst>
              <a:gd name="adj" fmla="val 8906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7090" y="4029360"/>
            <a:ext cx="5995635" cy="590560"/>
          </a:xfrm>
          <a:prstGeom prst="roundRect">
            <a:avLst>
              <a:gd name="adj" fmla="val 8906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9600" y="4722042"/>
            <a:ext cx="5995635" cy="507183"/>
          </a:xfrm>
          <a:prstGeom prst="roundRect">
            <a:avLst>
              <a:gd name="adj" fmla="val 8906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 설명선 21"/>
          <p:cNvSpPr/>
          <p:nvPr/>
        </p:nvSpPr>
        <p:spPr>
          <a:xfrm>
            <a:off x="7577739" y="4029360"/>
            <a:ext cx="4430944" cy="347530"/>
          </a:xfrm>
          <a:prstGeom prst="wedgeRectCallout">
            <a:avLst>
              <a:gd name="adj1" fmla="val -70417"/>
              <a:gd name="adj2" fmla="val -1798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GPIO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핀의 </a:t>
            </a:r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값 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Low</a:t>
            </a:r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로 설정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read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7577739" y="4711647"/>
            <a:ext cx="4430944" cy="347530"/>
          </a:xfrm>
          <a:prstGeom prst="wedgeRectCallout">
            <a:avLst>
              <a:gd name="adj1" fmla="val -70417"/>
              <a:gd name="adj2" fmla="val -1798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데이터 송수신 후 데이터 형식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사각형 설명선 19"/>
          <p:cNvSpPr/>
          <p:nvPr/>
        </p:nvSpPr>
        <p:spPr>
          <a:xfrm>
            <a:off x="7577739" y="3147285"/>
            <a:ext cx="4430944" cy="347530"/>
          </a:xfrm>
          <a:prstGeom prst="wedgeRectCallout">
            <a:avLst>
              <a:gd name="adj1" fmla="val -70417"/>
              <a:gd name="adj2" fmla="val -1798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MCP3208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전송 데이터 형식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49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  <a:r>
              <a:rPr lang="en-US" altLang="ko-KR" dirty="0"/>
              <a:t> – Raspberry </a:t>
            </a:r>
            <a:r>
              <a:rPr lang="en-US" altLang="ko-KR" dirty="0" smtClean="0"/>
              <a:t>Pi (3/6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49022" r="40174" b="24512"/>
          <a:stretch/>
        </p:blipFill>
        <p:spPr>
          <a:xfrm>
            <a:off x="453943" y="1933693"/>
            <a:ext cx="8680532" cy="30301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53943" y="2260758"/>
            <a:ext cx="8680532" cy="253842"/>
          </a:xfrm>
          <a:prstGeom prst="roundRect">
            <a:avLst>
              <a:gd name="adj" fmla="val 8906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3943" y="3672940"/>
            <a:ext cx="8680532" cy="253842"/>
          </a:xfrm>
          <a:prstGeom prst="roundRect">
            <a:avLst>
              <a:gd name="adj" fmla="val 8906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 설명선 9"/>
          <p:cNvSpPr/>
          <p:nvPr/>
        </p:nvSpPr>
        <p:spPr>
          <a:xfrm>
            <a:off x="7498595" y="1237610"/>
            <a:ext cx="3533775" cy="601477"/>
          </a:xfrm>
          <a:prstGeom prst="wedgeRectCallout">
            <a:avLst>
              <a:gd name="adj1" fmla="val 586"/>
              <a:gd name="adj2" fmla="val 75443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dirty="0">
                <a:solidFill>
                  <a:schemeClr val="tx1"/>
                </a:solidFill>
              </a:rPr>
              <a:t>프로그램이 </a:t>
            </a:r>
            <a:r>
              <a:rPr lang="en-US" altLang="ko-KR" dirty="0">
                <a:solidFill>
                  <a:schemeClr val="tx1"/>
                </a:solidFill>
              </a:rPr>
              <a:t>BCM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GPIO </a:t>
            </a:r>
            <a:r>
              <a:rPr lang="ko-KR" altLang="en-US" dirty="0">
                <a:solidFill>
                  <a:schemeClr val="tx1"/>
                </a:solidFill>
              </a:rPr>
              <a:t>핀 </a:t>
            </a:r>
            <a:r>
              <a:rPr lang="ko-KR" altLang="en-US" dirty="0" smtClean="0">
                <a:solidFill>
                  <a:schemeClr val="tx1"/>
                </a:solidFill>
              </a:rPr>
              <a:t>번호를 사용하도록 </a:t>
            </a:r>
            <a:r>
              <a:rPr lang="ko-KR" altLang="en-US" dirty="0">
                <a:solidFill>
                  <a:schemeClr val="tx1"/>
                </a:solidFill>
              </a:rPr>
              <a:t>설정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9290132" y="4176118"/>
            <a:ext cx="2247900" cy="787768"/>
          </a:xfrm>
          <a:prstGeom prst="wedgeRectCallout">
            <a:avLst>
              <a:gd name="adj1" fmla="val -50531"/>
              <a:gd name="adj2" fmla="val -92632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dirty="0">
                <a:solidFill>
                  <a:schemeClr val="tx1"/>
                </a:solidFill>
              </a:rPr>
              <a:t>SPI </a:t>
            </a:r>
            <a:r>
              <a:rPr lang="ko-KR" altLang="en-US" dirty="0">
                <a:solidFill>
                  <a:schemeClr val="tx1"/>
                </a:solidFill>
              </a:rPr>
              <a:t>통신 </a:t>
            </a:r>
            <a:r>
              <a:rPr lang="ko-KR" altLang="en-US" dirty="0" smtClean="0">
                <a:solidFill>
                  <a:schemeClr val="tx1"/>
                </a:solidFill>
              </a:rPr>
              <a:t>채널과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속도 설정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  <a:r>
              <a:rPr lang="en-US" altLang="ko-KR" dirty="0"/>
              <a:t> – Raspberry </a:t>
            </a:r>
            <a:r>
              <a:rPr lang="en-US" altLang="ko-KR" dirty="0" smtClean="0"/>
              <a:t>Pi (4/6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5742" r="39189"/>
          <a:stretch/>
        </p:blipFill>
        <p:spPr>
          <a:xfrm>
            <a:off x="453943" y="1932295"/>
            <a:ext cx="8823407" cy="277751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53942" y="2013108"/>
            <a:ext cx="8823407" cy="253842"/>
          </a:xfrm>
          <a:prstGeom prst="roundRect">
            <a:avLst>
              <a:gd name="adj" fmla="val 8906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9610725" y="1958673"/>
            <a:ext cx="2483683" cy="362711"/>
          </a:xfrm>
          <a:prstGeom prst="wedgeRectCallout">
            <a:avLst>
              <a:gd name="adj1" fmla="val -61925"/>
              <a:gd name="adj2" fmla="val -859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ko-KR" dirty="0">
                <a:solidFill>
                  <a:schemeClr val="tx1"/>
                </a:solidFill>
              </a:rPr>
              <a:t>GPIO </a:t>
            </a:r>
            <a:r>
              <a:rPr lang="ko-KR" altLang="en-US" dirty="0">
                <a:solidFill>
                  <a:schemeClr val="tx1"/>
                </a:solidFill>
              </a:rPr>
              <a:t>핀 모드 </a:t>
            </a:r>
            <a:r>
              <a:rPr lang="ko-KR" altLang="en-US" dirty="0" smtClean="0">
                <a:solidFill>
                  <a:schemeClr val="tx1"/>
                </a:solidFill>
              </a:rPr>
              <a:t>설정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2076" y="2726369"/>
            <a:ext cx="8823407" cy="1983436"/>
          </a:xfrm>
          <a:prstGeom prst="roundRect">
            <a:avLst>
              <a:gd name="adj" fmla="val 5544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 설명선 10"/>
          <p:cNvSpPr/>
          <p:nvPr/>
        </p:nvSpPr>
        <p:spPr>
          <a:xfrm>
            <a:off x="9846508" y="4246315"/>
            <a:ext cx="2247900" cy="334655"/>
          </a:xfrm>
          <a:prstGeom prst="wedgeRectCallout">
            <a:avLst>
              <a:gd name="adj1" fmla="val -64514"/>
              <a:gd name="adj2" fmla="val -106863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dirty="0" smtClean="0">
                <a:solidFill>
                  <a:schemeClr val="tx1"/>
                </a:solidFill>
              </a:rPr>
              <a:t>서버와 연결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46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01D7C72-E0DC-2890-46A9-8DAAF4C7C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1"/>
          <a:stretch/>
        </p:blipFill>
        <p:spPr>
          <a:xfrm>
            <a:off x="453941" y="1219201"/>
            <a:ext cx="9617919" cy="50484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8BFAF2-9D19-1D8C-65E7-4FD04683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  <a:r>
              <a:rPr lang="en-US" altLang="ko-KR" dirty="0"/>
              <a:t>- Raspberry pi </a:t>
            </a:r>
            <a:r>
              <a:rPr lang="en-US" altLang="ko-KR" dirty="0" smtClean="0"/>
              <a:t>(5/6)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7791E-FCB3-B3B2-99C2-798FD772A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3A158F-310B-E4DB-BE38-CC19DEE8A85C}"/>
              </a:ext>
            </a:extLst>
          </p:cNvPr>
          <p:cNvSpPr/>
          <p:nvPr/>
        </p:nvSpPr>
        <p:spPr>
          <a:xfrm>
            <a:off x="449398" y="2919845"/>
            <a:ext cx="9622462" cy="1290205"/>
          </a:xfrm>
          <a:prstGeom prst="roundRect">
            <a:avLst>
              <a:gd name="adj" fmla="val 3127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A9C9C1-E291-F267-E9C6-99C9B1AAFFB0}"/>
              </a:ext>
            </a:extLst>
          </p:cNvPr>
          <p:cNvSpPr/>
          <p:nvPr/>
        </p:nvSpPr>
        <p:spPr>
          <a:xfrm>
            <a:off x="449397" y="2060222"/>
            <a:ext cx="9622463" cy="267926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B25120-0E83-D2F6-1D18-5D44A6BB34EC}"/>
              </a:ext>
            </a:extLst>
          </p:cNvPr>
          <p:cNvSpPr/>
          <p:nvPr/>
        </p:nvSpPr>
        <p:spPr>
          <a:xfrm>
            <a:off x="449397" y="5010236"/>
            <a:ext cx="9622463" cy="267926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 설명선 17"/>
          <p:cNvSpPr/>
          <p:nvPr/>
        </p:nvSpPr>
        <p:spPr>
          <a:xfrm>
            <a:off x="10274862" y="1634234"/>
            <a:ext cx="1866900" cy="636548"/>
          </a:xfrm>
          <a:prstGeom prst="wedgeRectCallout">
            <a:avLst>
              <a:gd name="adj1" fmla="val -71109"/>
              <a:gd name="adj2" fmla="val -559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송신할 데이터를 </a:t>
            </a:r>
            <a:r>
              <a:rPr lang="en-US" altLang="ko-KR" dirty="0">
                <a:solidFill>
                  <a:schemeClr val="tx1"/>
                </a:solidFill>
              </a:rPr>
              <a:t>body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저장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8979462" y="3448918"/>
            <a:ext cx="3029221" cy="636548"/>
          </a:xfrm>
          <a:prstGeom prst="wedgeRectCallout">
            <a:avLst>
              <a:gd name="adj1" fmla="val 15362"/>
              <a:gd name="adj2" fmla="val -3702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http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http1</a:t>
            </a:r>
            <a:r>
              <a:rPr lang="ko-KR" altLang="en-US" dirty="0">
                <a:solidFill>
                  <a:schemeClr val="tx1"/>
                </a:solidFill>
              </a:rPr>
              <a:t>버전을 </a:t>
            </a:r>
            <a:r>
              <a:rPr lang="ko-KR" altLang="en-US" dirty="0" smtClean="0">
                <a:solidFill>
                  <a:schemeClr val="tx1"/>
                </a:solidFill>
              </a:rPr>
              <a:t>이용해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influxdb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body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write </a:t>
            </a:r>
            <a:r>
              <a:rPr lang="ko-KR" altLang="en-US" dirty="0" smtClean="0">
                <a:solidFill>
                  <a:schemeClr val="tx1"/>
                </a:solidFill>
              </a:rPr>
              <a:t>요청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8891077" y="5660440"/>
            <a:ext cx="3205990" cy="357625"/>
          </a:xfrm>
          <a:prstGeom prst="wedgeRectCallout">
            <a:avLst>
              <a:gd name="adj1" fmla="val -55660"/>
              <a:gd name="adj2" fmla="val -13344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header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body</a:t>
            </a:r>
            <a:r>
              <a:rPr lang="ko-KR" altLang="en-US" dirty="0">
                <a:solidFill>
                  <a:schemeClr val="tx1"/>
                </a:solidFill>
              </a:rPr>
              <a:t>를 소켓에  </a:t>
            </a:r>
            <a:r>
              <a:rPr lang="ko-KR" altLang="en-US" dirty="0" smtClean="0">
                <a:solidFill>
                  <a:schemeClr val="tx1"/>
                </a:solidFill>
              </a:rPr>
              <a:t>기록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97750B8-B41C-94F4-8F64-57D1580C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1" y="1932295"/>
            <a:ext cx="9236908" cy="28305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F71449-24F7-438A-672D-407F2514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  <a:r>
              <a:rPr lang="en-US" altLang="ko-KR" dirty="0"/>
              <a:t>- Raspberry pi 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66C766-74FC-3D54-589F-A0C7623EB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B48B34E-B9BB-CAA6-36E8-6576D0429C8B}"/>
              </a:ext>
            </a:extLst>
          </p:cNvPr>
          <p:cNvSpPr/>
          <p:nvPr/>
        </p:nvSpPr>
        <p:spPr>
          <a:xfrm>
            <a:off x="453941" y="1932295"/>
            <a:ext cx="9236908" cy="267926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 설명선 9"/>
          <p:cNvSpPr/>
          <p:nvPr/>
        </p:nvSpPr>
        <p:spPr>
          <a:xfrm>
            <a:off x="7436683" y="1125492"/>
            <a:ext cx="4572000" cy="362711"/>
          </a:xfrm>
          <a:prstGeom prst="wedgeRectCallout">
            <a:avLst>
              <a:gd name="adj1" fmla="val -33383"/>
              <a:gd name="adj2" fmla="val 148972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dirty="0">
                <a:solidFill>
                  <a:schemeClr val="tx1"/>
                </a:solidFill>
              </a:rPr>
              <a:t>요청에 대한 </a:t>
            </a:r>
            <a:r>
              <a:rPr lang="en-US" altLang="ko-KR" dirty="0">
                <a:solidFill>
                  <a:schemeClr val="tx1"/>
                </a:solidFill>
              </a:rPr>
              <a:t>http</a:t>
            </a:r>
            <a:r>
              <a:rPr lang="ko-KR" altLang="en-US" dirty="0">
                <a:solidFill>
                  <a:schemeClr val="tx1"/>
                </a:solidFill>
              </a:rPr>
              <a:t>의 응답 메시지를 </a:t>
            </a:r>
            <a:r>
              <a:rPr lang="ko-KR" altLang="en-US" dirty="0" smtClean="0">
                <a:solidFill>
                  <a:schemeClr val="tx1"/>
                </a:solidFill>
              </a:rPr>
              <a:t>반환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6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74BD5A6-AAA7-78B6-F071-775F59262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" t="631" r="33343" b="53384"/>
          <a:stretch/>
        </p:blipFill>
        <p:spPr>
          <a:xfrm>
            <a:off x="453942" y="1309254"/>
            <a:ext cx="7912392" cy="43847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15E428B-C4B3-6227-F470-78851AA8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 </a:t>
            </a:r>
            <a:r>
              <a:rPr lang="en-US" altLang="ko-KR" dirty="0"/>
              <a:t>– </a:t>
            </a:r>
            <a:r>
              <a:rPr lang="en-US" altLang="ko-KR" dirty="0" smtClean="0"/>
              <a:t>AWS (</a:t>
            </a:r>
            <a:r>
              <a:rPr lang="en-US" altLang="ko-KR" dirty="0"/>
              <a:t>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C39D43-E40B-A607-5EE3-8F66C3FDC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523EF9-1055-4F16-A5F8-ADEEB2756D03}"/>
              </a:ext>
            </a:extLst>
          </p:cNvPr>
          <p:cNvSpPr/>
          <p:nvPr/>
        </p:nvSpPr>
        <p:spPr>
          <a:xfrm>
            <a:off x="429946" y="3566009"/>
            <a:ext cx="7936388" cy="263042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9E5453-C00C-4AB3-4141-38EB72092463}"/>
              </a:ext>
            </a:extLst>
          </p:cNvPr>
          <p:cNvSpPr/>
          <p:nvPr/>
        </p:nvSpPr>
        <p:spPr>
          <a:xfrm>
            <a:off x="453942" y="5325340"/>
            <a:ext cx="7912392" cy="306533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8898013" y="2737701"/>
            <a:ext cx="3049007" cy="699808"/>
          </a:xfrm>
          <a:prstGeom prst="wedgeRectCallout">
            <a:avLst>
              <a:gd name="adj1" fmla="val -60570"/>
              <a:gd name="adj2" fmla="val 8791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dirty="0">
                <a:solidFill>
                  <a:schemeClr val="tx1"/>
                </a:solidFill>
              </a:rPr>
              <a:t>데이터에서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r>
              <a:rPr lang="ko-KR" altLang="en-US" dirty="0">
                <a:solidFill>
                  <a:schemeClr val="tx1"/>
                </a:solidFill>
              </a:rPr>
              <a:t>개까지의 최근데이터를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8898013" y="4553106"/>
            <a:ext cx="3124077" cy="699808"/>
          </a:xfrm>
          <a:prstGeom prst="wedgeRectCallout">
            <a:avLst>
              <a:gd name="adj1" fmla="val -60570"/>
              <a:gd name="adj2" fmla="val 8791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ko-KR" dirty="0">
                <a:solidFill>
                  <a:schemeClr val="tx1"/>
                </a:solidFill>
              </a:rPr>
              <a:t>Local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있는 </a:t>
            </a:r>
            <a:r>
              <a:rPr lang="en-US" altLang="ko-KR" dirty="0" err="1" smtClean="0">
                <a:solidFill>
                  <a:schemeClr val="tx1"/>
                </a:solidFill>
              </a:rPr>
              <a:t>influxdb</a:t>
            </a:r>
            <a:r>
              <a:rPr lang="ko-KR" altLang="en-US" dirty="0">
                <a:solidFill>
                  <a:schemeClr val="tx1"/>
                </a:solidFill>
              </a:rPr>
              <a:t>의 데이터베이스에 </a:t>
            </a:r>
            <a:r>
              <a:rPr lang="ko-KR" altLang="en-US" dirty="0" smtClean="0">
                <a:solidFill>
                  <a:schemeClr val="tx1"/>
                </a:solidFill>
              </a:rPr>
              <a:t>접근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346B1A9-91C0-B355-3E3B-BC9880E50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" t="36105" r="23506" b="1562"/>
          <a:stretch/>
        </p:blipFill>
        <p:spPr>
          <a:xfrm>
            <a:off x="453942" y="1310470"/>
            <a:ext cx="7756813" cy="50371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21BBDB-54D2-BBC0-A9D6-DD338338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 </a:t>
            </a:r>
            <a:r>
              <a:rPr lang="en-US" altLang="ko-KR" dirty="0"/>
              <a:t>– AWS 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FFFD6-6240-C598-9F5A-429FDF56A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09B79-EBC5-3D56-E023-6F8066A62C5F}"/>
              </a:ext>
            </a:extLst>
          </p:cNvPr>
          <p:cNvSpPr txBox="1"/>
          <p:nvPr/>
        </p:nvSpPr>
        <p:spPr>
          <a:xfrm>
            <a:off x="4681105" y="32971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2D0A8A6-EF69-E74F-7A80-73A2FB168032}"/>
              </a:ext>
            </a:extLst>
          </p:cNvPr>
          <p:cNvSpPr/>
          <p:nvPr/>
        </p:nvSpPr>
        <p:spPr>
          <a:xfrm>
            <a:off x="453942" y="2250224"/>
            <a:ext cx="7756813" cy="437039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857CF00-C08B-91AD-8D00-D2605381A4BC}"/>
              </a:ext>
            </a:extLst>
          </p:cNvPr>
          <p:cNvSpPr/>
          <p:nvPr/>
        </p:nvSpPr>
        <p:spPr>
          <a:xfrm>
            <a:off x="453942" y="3042535"/>
            <a:ext cx="7756813" cy="820016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9285544-936F-9C31-8A4C-139FDC51FFB4}"/>
              </a:ext>
            </a:extLst>
          </p:cNvPr>
          <p:cNvSpPr/>
          <p:nvPr/>
        </p:nvSpPr>
        <p:spPr>
          <a:xfrm>
            <a:off x="453942" y="4592782"/>
            <a:ext cx="7756813" cy="394124"/>
          </a:xfrm>
          <a:prstGeom prst="roundRect">
            <a:avLst>
              <a:gd name="adj" fmla="val 1124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8877629" y="1998127"/>
            <a:ext cx="3131054" cy="689137"/>
          </a:xfrm>
          <a:prstGeom prst="wedgeRectCallout">
            <a:avLst>
              <a:gd name="adj1" fmla="val -69567"/>
              <a:gd name="adj2" fmla="val 2365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쿼리문을</a:t>
            </a:r>
            <a:r>
              <a:rPr lang="ko-KR" altLang="en-US" dirty="0">
                <a:solidFill>
                  <a:schemeClr val="tx1"/>
                </a:solidFill>
              </a:rPr>
              <a:t> 실행 최근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r>
              <a:rPr lang="ko-KR" altLang="en-US" dirty="0">
                <a:solidFill>
                  <a:schemeClr val="tx1"/>
                </a:solidFill>
              </a:rPr>
              <a:t>개의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데이터를 리턴 </a:t>
            </a:r>
            <a:r>
              <a:rPr lang="ko-KR" altLang="en-US" dirty="0" smtClean="0">
                <a:solidFill>
                  <a:schemeClr val="tx1"/>
                </a:solidFill>
              </a:rPr>
              <a:t>받음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8877629" y="3268904"/>
            <a:ext cx="3131054" cy="330921"/>
          </a:xfrm>
          <a:prstGeom prst="wedgeRectCallout">
            <a:avLst>
              <a:gd name="adj1" fmla="val -69567"/>
              <a:gd name="adj2" fmla="val 2365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Result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‘data’</a:t>
            </a:r>
            <a:r>
              <a:rPr lang="ko-KR" altLang="en-US" dirty="0">
                <a:solidFill>
                  <a:schemeClr val="tx1"/>
                </a:solidFill>
              </a:rPr>
              <a:t>의 값에 접근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8877629" y="4592782"/>
            <a:ext cx="3131054" cy="330921"/>
          </a:xfrm>
          <a:prstGeom prst="wedgeRectCallout">
            <a:avLst>
              <a:gd name="adj1" fmla="val -69567"/>
              <a:gd name="adj2" fmla="val 2365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피클 함수로 데이터를 </a:t>
            </a:r>
            <a:r>
              <a:rPr lang="ko-KR" altLang="en-US" dirty="0" smtClean="0">
                <a:solidFill>
                  <a:schemeClr val="tx1"/>
                </a:solidFill>
              </a:rPr>
              <a:t>전송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8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부록 </a:t>
            </a:r>
            <a:r>
              <a:rPr lang="en-US" altLang="ko-KR" dirty="0" smtClean="0"/>
              <a:t>– Jetson Nano (1/3)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t="8800" r="29994" b="25080"/>
          <a:stretch/>
        </p:blipFill>
        <p:spPr>
          <a:xfrm>
            <a:off x="720970" y="1506794"/>
            <a:ext cx="4392620" cy="4745584"/>
          </a:xfrm>
        </p:spPr>
      </p:pic>
      <p:grpSp>
        <p:nvGrpSpPr>
          <p:cNvPr id="12" name="그룹 11"/>
          <p:cNvGrpSpPr/>
          <p:nvPr/>
        </p:nvGrpSpPr>
        <p:grpSpPr>
          <a:xfrm>
            <a:off x="671518" y="1472724"/>
            <a:ext cx="7481171" cy="532667"/>
            <a:chOff x="671518" y="1472724"/>
            <a:chExt cx="7481171" cy="532667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671518" y="1472724"/>
              <a:ext cx="2614608" cy="532667"/>
            </a:xfrm>
            <a:prstGeom prst="roundRect">
              <a:avLst>
                <a:gd name="adj" fmla="val 8906"/>
              </a:avLst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 설명선 10"/>
            <p:cNvSpPr/>
            <p:nvPr/>
          </p:nvSpPr>
          <p:spPr>
            <a:xfrm>
              <a:off x="5163043" y="1472724"/>
              <a:ext cx="2989646" cy="347530"/>
            </a:xfrm>
            <a:prstGeom prst="wedgeRectCallout">
              <a:avLst>
                <a:gd name="adj1" fmla="val -107394"/>
                <a:gd name="adj2" fmla="val -20730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모듈 불러오기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71518" y="2292982"/>
            <a:ext cx="8124139" cy="450218"/>
            <a:chOff x="671518" y="1506792"/>
            <a:chExt cx="8124139" cy="45021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671518" y="1506793"/>
              <a:ext cx="2614608" cy="450217"/>
            </a:xfrm>
            <a:prstGeom prst="roundRect">
              <a:avLst>
                <a:gd name="adj" fmla="val 8906"/>
              </a:avLst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 설명선 14"/>
            <p:cNvSpPr/>
            <p:nvPr/>
          </p:nvSpPr>
          <p:spPr>
            <a:xfrm>
              <a:off x="5163041" y="1506792"/>
              <a:ext cx="3632616" cy="348617"/>
            </a:xfrm>
            <a:prstGeom prst="wedgeRectCallout">
              <a:avLst>
                <a:gd name="adj1" fmla="val -97405"/>
                <a:gd name="adj2" fmla="val -29057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GPIO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셋팅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및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pwm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핀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out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으로 설정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55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 </a:t>
            </a:r>
            <a:r>
              <a:rPr lang="en-US" altLang="ko-KR" dirty="0"/>
              <a:t>– Jetson Nano </a:t>
            </a:r>
            <a:r>
              <a:rPr lang="en-US" altLang="ko-KR" dirty="0" smtClean="0"/>
              <a:t>(2/3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t="8800" r="29994" b="25080"/>
          <a:stretch/>
        </p:blipFill>
        <p:spPr>
          <a:xfrm>
            <a:off x="720970" y="1506794"/>
            <a:ext cx="4392620" cy="4745584"/>
          </a:xfrm>
        </p:spPr>
      </p:pic>
      <p:grpSp>
        <p:nvGrpSpPr>
          <p:cNvPr id="13" name="그룹 12"/>
          <p:cNvGrpSpPr/>
          <p:nvPr/>
        </p:nvGrpSpPr>
        <p:grpSpPr>
          <a:xfrm>
            <a:off x="671518" y="2771546"/>
            <a:ext cx="8124139" cy="348618"/>
            <a:chOff x="671518" y="1506792"/>
            <a:chExt cx="8124139" cy="34861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671518" y="1506794"/>
              <a:ext cx="2614608" cy="348616"/>
            </a:xfrm>
            <a:prstGeom prst="roundRect">
              <a:avLst>
                <a:gd name="adj" fmla="val 8906"/>
              </a:avLst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 설명선 14"/>
            <p:cNvSpPr/>
            <p:nvPr/>
          </p:nvSpPr>
          <p:spPr>
            <a:xfrm>
              <a:off x="5163041" y="1506792"/>
              <a:ext cx="3632616" cy="348617"/>
            </a:xfrm>
            <a:prstGeom prst="wedgeRectCallout">
              <a:avLst>
                <a:gd name="adj1" fmla="val -97405"/>
                <a:gd name="adj2" fmla="val -29057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클라이언트 소켓 설정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1518" y="3362484"/>
            <a:ext cx="8124139" cy="615156"/>
            <a:chOff x="671518" y="1506792"/>
            <a:chExt cx="8124139" cy="61515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671518" y="1506794"/>
              <a:ext cx="2614608" cy="466564"/>
            </a:xfrm>
            <a:prstGeom prst="roundRect">
              <a:avLst>
                <a:gd name="adj" fmla="val 8906"/>
              </a:avLst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 설명선 17"/>
            <p:cNvSpPr/>
            <p:nvPr/>
          </p:nvSpPr>
          <p:spPr>
            <a:xfrm>
              <a:off x="5163041" y="1506792"/>
              <a:ext cx="3632616" cy="615156"/>
            </a:xfrm>
            <a:prstGeom prst="wedgeRectCallout">
              <a:avLst>
                <a:gd name="adj1" fmla="val -97405"/>
                <a:gd name="adj2" fmla="val -29057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600" dirty="0">
                  <a:solidFill>
                    <a:schemeClr val="tx1"/>
                  </a:solidFill>
                </a:rPr>
                <a:t>파수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50Hz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으로 정의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p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wm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주기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20ms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1%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로 시작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0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 </a:t>
            </a:r>
            <a:r>
              <a:rPr lang="en-US" altLang="ko-KR" dirty="0"/>
              <a:t>– Jetson Nano </a:t>
            </a:r>
            <a:r>
              <a:rPr lang="en-US" altLang="ko-KR" dirty="0" smtClean="0"/>
              <a:t>(3/3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t="8800" r="29994" b="25080"/>
          <a:stretch/>
        </p:blipFill>
        <p:spPr>
          <a:xfrm>
            <a:off x="720970" y="1506794"/>
            <a:ext cx="4392620" cy="4745584"/>
          </a:xfrm>
        </p:spPr>
      </p:pic>
      <p:grpSp>
        <p:nvGrpSpPr>
          <p:cNvPr id="13" name="그룹 12"/>
          <p:cNvGrpSpPr/>
          <p:nvPr/>
        </p:nvGrpSpPr>
        <p:grpSpPr>
          <a:xfrm>
            <a:off x="671518" y="3817620"/>
            <a:ext cx="9341161" cy="579120"/>
            <a:chOff x="671518" y="1329856"/>
            <a:chExt cx="9341161" cy="57912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671518" y="1506794"/>
              <a:ext cx="2614608" cy="402182"/>
            </a:xfrm>
            <a:prstGeom prst="roundRect">
              <a:avLst>
                <a:gd name="adj" fmla="val 8906"/>
              </a:avLst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 설명선 14"/>
            <p:cNvSpPr/>
            <p:nvPr/>
          </p:nvSpPr>
          <p:spPr>
            <a:xfrm>
              <a:off x="5163040" y="1329856"/>
              <a:ext cx="4849639" cy="579120"/>
            </a:xfrm>
            <a:prstGeom prst="wedgeRectCallout">
              <a:avLst>
                <a:gd name="adj1" fmla="val -84992"/>
                <a:gd name="adj2" fmla="val -6689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서버로부터 메시지 수신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어떤 데이터를 수신할지 모르기에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pickle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모듈 사용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71518" y="4592726"/>
            <a:ext cx="8358181" cy="512674"/>
            <a:chOff x="671518" y="1506792"/>
            <a:chExt cx="8358181" cy="51267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71518" y="1506794"/>
              <a:ext cx="2614608" cy="512672"/>
            </a:xfrm>
            <a:prstGeom prst="roundRect">
              <a:avLst>
                <a:gd name="adj" fmla="val 8906"/>
              </a:avLst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 설명선 18"/>
            <p:cNvSpPr/>
            <p:nvPr/>
          </p:nvSpPr>
          <p:spPr>
            <a:xfrm>
              <a:off x="5163040" y="1506792"/>
              <a:ext cx="3866659" cy="348617"/>
            </a:xfrm>
            <a:prstGeom prst="wedgeRectCallout">
              <a:avLst>
                <a:gd name="adj1" fmla="val -93464"/>
                <a:gd name="adj2" fmla="val -24685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solidFill>
                    <a:schemeClr val="tx1"/>
                  </a:solidFill>
                </a:rPr>
                <a:t>cmd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의 범위에 따라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서보모터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각도 조절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1518" y="5651906"/>
            <a:ext cx="8124139" cy="348617"/>
            <a:chOff x="671518" y="1506792"/>
            <a:chExt cx="8124139" cy="34861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671518" y="1506795"/>
              <a:ext cx="2614608" cy="310742"/>
            </a:xfrm>
            <a:prstGeom prst="roundRect">
              <a:avLst>
                <a:gd name="adj" fmla="val 8906"/>
              </a:avLst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 설명선 21"/>
            <p:cNvSpPr/>
            <p:nvPr/>
          </p:nvSpPr>
          <p:spPr>
            <a:xfrm>
              <a:off x="5163041" y="1506792"/>
              <a:ext cx="3632616" cy="348617"/>
            </a:xfrm>
            <a:prstGeom prst="wedgeRectCallout">
              <a:avLst>
                <a:gd name="adj1" fmla="val -97405"/>
                <a:gd name="adj2" fmla="val -29057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solidFill>
                    <a:schemeClr val="tx1"/>
                  </a:solidFill>
                </a:rPr>
                <a:t>pwm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신호 종료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GPIO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0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Raspberry Pi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9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Raspberry 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영국의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</a:t>
            </a:r>
            <a:r>
              <a:rPr lang="en-US" altLang="ko-KR" dirty="0" smtClean="0"/>
              <a:t>(Raspberry Pi)</a:t>
            </a:r>
            <a:r>
              <a:rPr lang="ko-KR" altLang="en-US" dirty="0" smtClean="0"/>
              <a:t> 재단에서 교육 목적으로    만든 싱글 보드 컴퓨터</a:t>
            </a:r>
            <a:r>
              <a:rPr lang="en-US" altLang="ko-KR" dirty="0" smtClean="0"/>
              <a:t>(SBC)</a:t>
            </a:r>
          </a:p>
          <a:p>
            <a:r>
              <a:rPr lang="ko-KR" altLang="en-US" dirty="0" smtClean="0"/>
              <a:t>마이크로프로세서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, I/O </a:t>
            </a:r>
            <a:r>
              <a:rPr lang="ko-KR" altLang="en-US" dirty="0" smtClean="0"/>
              <a:t>등이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내장되어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26" name="Picture 2" descr="라즈베리파이 4] Hello Raspberry! - 𝝅번째 알파카의 개발 낙서장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5621" r="9506" b="26872"/>
          <a:stretch/>
        </p:blipFill>
        <p:spPr bwMode="auto">
          <a:xfrm>
            <a:off x="9953895" y="5759865"/>
            <a:ext cx="2238105" cy="7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457358" y="3328167"/>
            <a:ext cx="3419475" cy="2804716"/>
            <a:chOff x="1862272" y="3321050"/>
            <a:chExt cx="3419475" cy="28047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2272" y="3321050"/>
              <a:ext cx="3419475" cy="24860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732965" y="5787212"/>
              <a:ext cx="1678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&lt; Raspberry Pi 4 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184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</a:t>
            </a:r>
            <a:r>
              <a:rPr lang="en-US" altLang="ko-KR" dirty="0" smtClean="0"/>
              <a:t>Pi GPIO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다용도 입출력</a:t>
            </a:r>
            <a:r>
              <a:rPr lang="en-US" altLang="ko-KR" dirty="0" smtClean="0"/>
              <a:t>(General Purpose Input/Output, GPIO)</a:t>
            </a:r>
          </a:p>
          <a:p>
            <a:r>
              <a:rPr lang="ko-KR" altLang="en-US" dirty="0" smtClean="0"/>
              <a:t>디지털 신호를 입출력 할 수 있는 기능을 가지고 있음</a:t>
            </a:r>
            <a:endParaRPr lang="en-US" altLang="ko-KR" dirty="0" smtClean="0"/>
          </a:p>
          <a:p>
            <a:r>
              <a:rPr lang="en-US" altLang="ko-KR" dirty="0" smtClean="0"/>
              <a:t>Raspberry Pi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40</a:t>
            </a:r>
            <a:r>
              <a:rPr lang="ko-KR" altLang="en-US" dirty="0" smtClean="0"/>
              <a:t>개의 핀 존재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6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</a:t>
            </a:r>
            <a:r>
              <a:rPr lang="en-US" altLang="ko-KR" dirty="0" smtClean="0"/>
              <a:t>Pi GPIO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 </a:t>
            </a:r>
            <a:r>
              <a:rPr lang="ko-KR" altLang="en-US" dirty="0" smtClean="0"/>
              <a:t>통신을 위한 핀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MOSI (</a:t>
            </a:r>
            <a:r>
              <a:rPr lang="en-US" altLang="ko-KR" dirty="0"/>
              <a:t>GPIO </a:t>
            </a:r>
            <a:r>
              <a:rPr lang="en-US" altLang="ko-KR" dirty="0" smtClean="0"/>
              <a:t>10)</a:t>
            </a:r>
          </a:p>
          <a:p>
            <a:pPr lvl="2"/>
            <a:r>
              <a:rPr lang="en-US" altLang="ko-KR" dirty="0" smtClean="0"/>
              <a:t>master</a:t>
            </a:r>
            <a:r>
              <a:rPr lang="ko-KR" altLang="en-US" dirty="0" smtClean="0"/>
              <a:t>에서 데이터를 출력하기 위한 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MISO (GPIO 9)	</a:t>
            </a:r>
          </a:p>
          <a:p>
            <a:pPr lvl="2"/>
            <a:r>
              <a:rPr lang="en-US" altLang="ko-KR" dirty="0" smtClean="0"/>
              <a:t>slave</a:t>
            </a:r>
            <a:r>
              <a:rPr lang="ko-KR" altLang="en-US" dirty="0" smtClean="0"/>
              <a:t>에서 데이터를 출력하기 위한 선</a:t>
            </a:r>
            <a:endParaRPr lang="en-US" altLang="ko-KR" dirty="0" smtClean="0"/>
          </a:p>
          <a:p>
            <a:pPr lvl="1"/>
            <a:r>
              <a:rPr lang="en-US" altLang="ko-KR" dirty="0"/>
              <a:t>S</a:t>
            </a:r>
            <a:r>
              <a:rPr lang="en-US" altLang="ko-KR" dirty="0" smtClean="0"/>
              <a:t>CLK (GPIO 11)</a:t>
            </a:r>
          </a:p>
          <a:p>
            <a:pPr lvl="2"/>
            <a:r>
              <a:rPr lang="en-US" altLang="ko-KR" dirty="0" smtClean="0"/>
              <a:t>Clock</a:t>
            </a:r>
            <a:r>
              <a:rPr lang="ko-KR" altLang="en-US" dirty="0"/>
              <a:t> </a:t>
            </a:r>
            <a:r>
              <a:rPr lang="ko-KR" altLang="en-US" dirty="0" smtClean="0"/>
              <a:t>신호 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 (GPIO 8)</a:t>
            </a:r>
          </a:p>
          <a:p>
            <a:pPr lvl="2"/>
            <a:r>
              <a:rPr lang="ko-KR" altLang="en-US" dirty="0" smtClean="0"/>
              <a:t>데이터를 송수신할 </a:t>
            </a:r>
            <a:r>
              <a:rPr lang="en-US" altLang="ko-KR" dirty="0" smtClean="0"/>
              <a:t>slave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선택하기 위한 신호선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712177" y="939800"/>
            <a:ext cx="5372706" cy="4366349"/>
            <a:chOff x="6209694" y="1961462"/>
            <a:chExt cx="5372706" cy="4366349"/>
          </a:xfrm>
        </p:grpSpPr>
        <p:grpSp>
          <p:nvGrpSpPr>
            <p:cNvPr id="12" name="그룹 11"/>
            <p:cNvGrpSpPr/>
            <p:nvPr/>
          </p:nvGrpSpPr>
          <p:grpSpPr>
            <a:xfrm>
              <a:off x="6209694" y="1961462"/>
              <a:ext cx="5372706" cy="4366349"/>
              <a:chOff x="6797958" y="2610556"/>
              <a:chExt cx="4714338" cy="3831299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334955" y="6144787"/>
                <a:ext cx="1640344" cy="297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&lt; GPIO Pin Header &gt;</a:t>
                </a:r>
                <a:endParaRPr lang="ko-KR" altLang="en-US" sz="1600" dirty="0"/>
              </a:p>
            </p:txBody>
          </p:sp>
          <p:pic>
            <p:nvPicPr>
              <p:cNvPr id="14" name="Picture 4" descr="https://mblogthumb-phinf.pstatic.net/20160510_77/thumbdown_1462892291629rleyf_PNG/gpio.png?type=w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"/>
              <a:stretch/>
            </p:blipFill>
            <p:spPr bwMode="auto">
              <a:xfrm>
                <a:off x="6797958" y="2610556"/>
                <a:ext cx="4714338" cy="3539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타원 10"/>
            <p:cNvSpPr/>
            <p:nvPr/>
          </p:nvSpPr>
          <p:spPr>
            <a:xfrm>
              <a:off x="9814680" y="2236069"/>
              <a:ext cx="140817" cy="14081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814679" y="2592786"/>
              <a:ext cx="140817" cy="14081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9633705" y="3847542"/>
              <a:ext cx="140817" cy="14081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9633704" y="4023050"/>
              <a:ext cx="140817" cy="14081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9633703" y="4198558"/>
              <a:ext cx="140817" cy="14081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814678" y="4198557"/>
              <a:ext cx="140817" cy="14081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5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SPI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</a:t>
            </a:r>
            <a:r>
              <a:rPr lang="ko-KR" altLang="en-US" dirty="0" smtClean="0"/>
              <a:t>와 주변 장치 간에 데이터를 전송하는 인터페이스 버스</a:t>
            </a:r>
            <a:endParaRPr lang="en-US" altLang="ko-KR" dirty="0" smtClean="0"/>
          </a:p>
          <a:p>
            <a:r>
              <a:rPr lang="en-US" altLang="ko-KR" dirty="0" smtClean="0"/>
              <a:t>1:N </a:t>
            </a:r>
            <a:r>
              <a:rPr lang="ko-KR" altLang="en-US" dirty="0" smtClean="0"/>
              <a:t>통신을 지원하는 동기식 통신 방식</a:t>
            </a:r>
            <a:endParaRPr lang="en-US" altLang="ko-KR" dirty="0" smtClean="0"/>
          </a:p>
          <a:p>
            <a:r>
              <a:rPr lang="ko-KR" altLang="en-US" dirty="0" smtClean="0"/>
              <a:t>통신을 위해 최소 하나의 </a:t>
            </a:r>
            <a:r>
              <a:rPr lang="en-US" altLang="ko-KR" dirty="0" smtClean="0"/>
              <a:t>master, slave</a:t>
            </a:r>
            <a:r>
              <a:rPr lang="ko-KR" altLang="en-US" dirty="0" smtClean="0"/>
              <a:t> 기기와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선</a:t>
            </a:r>
            <a:r>
              <a:rPr lang="en-US" altLang="ko-KR" dirty="0" smtClean="0"/>
              <a:t>(MOIS, MISO, SCLK, CS) </a:t>
            </a:r>
            <a:r>
              <a:rPr lang="ko-KR" altLang="en-US" dirty="0" smtClean="0"/>
              <a:t>필요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7D98-EF84-479F-B0A6-B3152D61A2E5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474961" y="3151190"/>
            <a:ext cx="3993014" cy="3362768"/>
            <a:chOff x="4099493" y="3098993"/>
            <a:chExt cx="3993014" cy="3362768"/>
          </a:xfrm>
        </p:grpSpPr>
        <p:grpSp>
          <p:nvGrpSpPr>
            <p:cNvPr id="9" name="그룹 8"/>
            <p:cNvGrpSpPr/>
            <p:nvPr/>
          </p:nvGrpSpPr>
          <p:grpSpPr>
            <a:xfrm>
              <a:off x="4099493" y="3210750"/>
              <a:ext cx="3993014" cy="3251011"/>
              <a:chOff x="8084552" y="3442873"/>
              <a:chExt cx="3185695" cy="259371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4552" y="3442873"/>
                <a:ext cx="3185695" cy="231933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9081723" y="5698032"/>
                <a:ext cx="11913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&lt; SPI </a:t>
                </a:r>
                <a:r>
                  <a:rPr lang="ko-KR" altLang="en-US" sz="1600" dirty="0" smtClean="0"/>
                  <a:t>통신</a:t>
                </a:r>
                <a:r>
                  <a:rPr lang="en-US" altLang="ko-KR" sz="1600" dirty="0" smtClean="0"/>
                  <a:t> &gt;</a:t>
                </a:r>
                <a:endParaRPr lang="ko-KR" altLang="en-US" sz="1600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229100" y="3098993"/>
              <a:ext cx="90120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Raspberry Pi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97415" y="3202150"/>
              <a:ext cx="101949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MCP3208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3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N_LAB">
  <a:themeElements>
    <a:clrScheme name="RTILightColorsv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70C0"/>
      </a:accent1>
      <a:accent2>
        <a:srgbClr val="FF66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IN_LAB" id="{904A3A90-40E1-4559-8936-011E257764DA}" vid="{49651F30-EBB5-45C4-8E48-516A952B94F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PIN_LAB</Template>
  <TotalTime>1528</TotalTime>
  <Words>1069</Words>
  <Application>Microsoft Office PowerPoint</Application>
  <PresentationFormat>와이드스크린</PresentationFormat>
  <Paragraphs>282</Paragraphs>
  <Slides>50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AppleSDGothicNeo</vt:lpstr>
      <vt:lpstr>applesdgothicneo-ultralight</vt:lpstr>
      <vt:lpstr>HY헤드라인M</vt:lpstr>
      <vt:lpstr>MS Gothic</vt:lpstr>
      <vt:lpstr>맑은 고딕</vt:lpstr>
      <vt:lpstr>Arial</vt:lpstr>
      <vt:lpstr>Calibri</vt:lpstr>
      <vt:lpstr>Wingdings</vt:lpstr>
      <vt:lpstr>PIN_LAB</vt:lpstr>
      <vt:lpstr>소켓 통신 기반 자동 블라인더 조절기</vt:lpstr>
      <vt:lpstr>목차</vt:lpstr>
      <vt:lpstr>개요</vt:lpstr>
      <vt:lpstr>Architecture</vt:lpstr>
      <vt:lpstr>Raspberry Pi</vt:lpstr>
      <vt:lpstr>Raspberry Pi</vt:lpstr>
      <vt:lpstr>Raspberry Pi GPIO (1/2)</vt:lpstr>
      <vt:lpstr>Raspberry Pi GPIO (2/2)</vt:lpstr>
      <vt:lpstr>SPI 통신</vt:lpstr>
      <vt:lpstr>Raspberry Pi GPIO Library(1/2)</vt:lpstr>
      <vt:lpstr>Raspberry Pi GPIO Library(2/2)</vt:lpstr>
      <vt:lpstr>조도센서</vt:lpstr>
      <vt:lpstr>MCP3208</vt:lpstr>
      <vt:lpstr>Raspberry Pi 회로도</vt:lpstr>
      <vt:lpstr>AWS</vt:lpstr>
      <vt:lpstr>AWS란?</vt:lpstr>
      <vt:lpstr>Os image 설정</vt:lpstr>
      <vt:lpstr>인스턴스 설정</vt:lpstr>
      <vt:lpstr>Influxdb</vt:lpstr>
      <vt:lpstr>Grafana</vt:lpstr>
      <vt:lpstr>Influxdb (1/3)</vt:lpstr>
      <vt:lpstr>Influxdb (2/3)</vt:lpstr>
      <vt:lpstr>Influxdb (3/3)</vt:lpstr>
      <vt:lpstr>Rest api</vt:lpstr>
      <vt:lpstr>Grafana(1/5)</vt:lpstr>
      <vt:lpstr>Grafana(2/5)</vt:lpstr>
      <vt:lpstr>Grafana(3/5)</vt:lpstr>
      <vt:lpstr>Grafana(4/5)</vt:lpstr>
      <vt:lpstr>Grafana(5/5)</vt:lpstr>
      <vt:lpstr>Explore data</vt:lpstr>
      <vt:lpstr>NVIDIA Jetson Nano</vt:lpstr>
      <vt:lpstr>NVIDIA Jetson Nano</vt:lpstr>
      <vt:lpstr>Jetson Nano GPIO Library</vt:lpstr>
      <vt:lpstr>PWM (1/2)</vt:lpstr>
      <vt:lpstr>PWM (2/2)</vt:lpstr>
      <vt:lpstr>서보모터</vt:lpstr>
      <vt:lpstr>Jetson Nano 회로도</vt:lpstr>
      <vt:lpstr>부록</vt:lpstr>
      <vt:lpstr>부록 – Raspberry Pi (1/6)</vt:lpstr>
      <vt:lpstr>부록 – Raspberry Pi (2/6)</vt:lpstr>
      <vt:lpstr>부록 – Raspberry Pi (3/6)</vt:lpstr>
      <vt:lpstr>부록 – Raspberry Pi (4/6)</vt:lpstr>
      <vt:lpstr>부록- Raspberry pi (5/6)</vt:lpstr>
      <vt:lpstr>부록- Raspberry pi (6/6)</vt:lpstr>
      <vt:lpstr>부록 – AWS (1/2)</vt:lpstr>
      <vt:lpstr>부록 – AWS (2/2)</vt:lpstr>
      <vt:lpstr>부록 – Jetson Nano (1/3)</vt:lpstr>
      <vt:lpstr>부록 – Jetson Nano (2/3)</vt:lpstr>
      <vt:lpstr>부록 – Jetson Nano (3/3)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189</cp:revision>
  <dcterms:created xsi:type="dcterms:W3CDTF">2022-12-12T07:29:34Z</dcterms:created>
  <dcterms:modified xsi:type="dcterms:W3CDTF">2022-12-21T08:37:34Z</dcterms:modified>
</cp:coreProperties>
</file>